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6616" r:id="rId1"/>
    <p:sldMasterId id="2147486693" r:id="rId2"/>
  </p:sldMasterIdLst>
  <p:notesMasterIdLst>
    <p:notesMasterId r:id="rId58"/>
  </p:notesMasterIdLst>
  <p:handoutMasterIdLst>
    <p:handoutMasterId r:id="rId59"/>
  </p:handoutMasterIdLst>
  <p:sldIdLst>
    <p:sldId id="256" r:id="rId3"/>
    <p:sldId id="2142534305" r:id="rId4"/>
    <p:sldId id="2142534323" r:id="rId5"/>
    <p:sldId id="2142534377" r:id="rId6"/>
    <p:sldId id="2142534376" r:id="rId7"/>
    <p:sldId id="2142534372" r:id="rId8"/>
    <p:sldId id="2142534380" r:id="rId9"/>
    <p:sldId id="2142534381" r:id="rId10"/>
    <p:sldId id="2142534398" r:id="rId11"/>
    <p:sldId id="2142534385" r:id="rId12"/>
    <p:sldId id="2142534391" r:id="rId13"/>
    <p:sldId id="2142534373" r:id="rId14"/>
    <p:sldId id="2142534382" r:id="rId15"/>
    <p:sldId id="2142534418" r:id="rId16"/>
    <p:sldId id="2142534383" r:id="rId17"/>
    <p:sldId id="2142534392" r:id="rId18"/>
    <p:sldId id="2142534394" r:id="rId19"/>
    <p:sldId id="2142534395" r:id="rId20"/>
    <p:sldId id="2142534399" r:id="rId21"/>
    <p:sldId id="2142534401" r:id="rId22"/>
    <p:sldId id="2142534402" r:id="rId23"/>
    <p:sldId id="2142534403" r:id="rId24"/>
    <p:sldId id="2142534404" r:id="rId25"/>
    <p:sldId id="2142534405" r:id="rId26"/>
    <p:sldId id="2142534407" r:id="rId27"/>
    <p:sldId id="2142534406" r:id="rId28"/>
    <p:sldId id="2142534408" r:id="rId29"/>
    <p:sldId id="2142534400" r:id="rId30"/>
    <p:sldId id="2142534375" r:id="rId31"/>
    <p:sldId id="2142534428" r:id="rId32"/>
    <p:sldId id="2142534413" r:id="rId33"/>
    <p:sldId id="2142534419" r:id="rId34"/>
    <p:sldId id="2142534414" r:id="rId35"/>
    <p:sldId id="2142534433" r:id="rId36"/>
    <p:sldId id="2142534397" r:id="rId37"/>
    <p:sldId id="2142534415" r:id="rId38"/>
    <p:sldId id="2142534422" r:id="rId39"/>
    <p:sldId id="2142534423" r:id="rId40"/>
    <p:sldId id="2142534424" r:id="rId41"/>
    <p:sldId id="2142534425" r:id="rId42"/>
    <p:sldId id="2142534426" r:id="rId43"/>
    <p:sldId id="2142534427" r:id="rId44"/>
    <p:sldId id="2142534429" r:id="rId45"/>
    <p:sldId id="2142534432" r:id="rId46"/>
    <p:sldId id="2142534430" r:id="rId47"/>
    <p:sldId id="2142534431" r:id="rId48"/>
    <p:sldId id="2142534374" r:id="rId49"/>
    <p:sldId id="2142534368" r:id="rId50"/>
    <p:sldId id="2142534410" r:id="rId51"/>
    <p:sldId id="2142534411" r:id="rId52"/>
    <p:sldId id="2142534367" r:id="rId53"/>
    <p:sldId id="2142534340" r:id="rId54"/>
    <p:sldId id="2626" r:id="rId55"/>
    <p:sldId id="257" r:id="rId56"/>
    <p:sldId id="2142534301" r:id="rId57"/>
  </p:sldIdLst>
  <p:sldSz cx="12192000" cy="6858000"/>
  <p:notesSz cx="7010400" cy="92964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189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377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566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754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5943" algn="l" defTabSz="914377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131" algn="l" defTabSz="914377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320" algn="l" defTabSz="914377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509" algn="l" defTabSz="914377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389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hiddenSlides="1"/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B600"/>
    <a:srgbClr val="1670FF"/>
    <a:srgbClr val="F05A28"/>
    <a:srgbClr val="244EFF"/>
    <a:srgbClr val="1254FF"/>
    <a:srgbClr val="9B4C9C"/>
    <a:srgbClr val="6DC8D7"/>
    <a:srgbClr val="4E87C0"/>
    <a:srgbClr val="244E95"/>
    <a:srgbClr val="387F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81" autoAdjust="0"/>
    <p:restoredTop sz="92978" autoAdjust="0"/>
  </p:normalViewPr>
  <p:slideViewPr>
    <p:cSldViewPr snapToGrid="0">
      <p:cViewPr varScale="1">
        <p:scale>
          <a:sx n="85" d="100"/>
          <a:sy n="85" d="100"/>
        </p:scale>
        <p:origin x="550" y="24"/>
      </p:cViewPr>
      <p:guideLst>
        <p:guide orient="horz" pos="2160"/>
        <p:guide pos="3840"/>
        <p:guide pos="3891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50" d="100"/>
        <a:sy n="50" d="100"/>
      </p:scale>
      <p:origin x="0" y="0"/>
    </p:cViewPr>
  </p:sorterViewPr>
  <p:notesViewPr>
    <p:cSldViewPr snapToGrid="0">
      <p:cViewPr varScale="1">
        <p:scale>
          <a:sx n="83" d="100"/>
          <a:sy n="83" d="100"/>
        </p:scale>
        <p:origin x="3036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61" Type="http://schemas.openxmlformats.org/officeDocument/2006/relationships/viewProps" Target="viewProp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handoutMaster" Target="handoutMasters/handout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A71C4C-FF3F-0C4F-8795-A2475369391B}" type="datetime1">
              <a:rPr lang="en-US" smtClean="0"/>
              <a:t>10/31/2024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8C8FA6-76A5-8E40-8BFE-0F3985BCA30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491517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6725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6725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pPr>
              <a:defRPr/>
            </a:pPr>
            <a:fld id="{575E4D0F-365E-634C-91A3-A7A1E50E5DCF}" type="datetime1">
              <a:rPr lang="en-US" smtClean="0"/>
              <a:t>10/31/2024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73575"/>
            <a:ext cx="5607050" cy="3660775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3038475" cy="466725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6725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pPr>
              <a:defRPr/>
            </a:pPr>
            <a:fld id="{A7F235BB-2532-4321-A1BC-BCA4D9D1C26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39449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8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77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66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54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7F235BB-2532-4321-A1BC-BCA4D9D1C26A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48171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7F235BB-2532-4321-A1BC-BCA4D9D1C26A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50652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7F235BB-2532-4321-A1BC-BCA4D9D1C26A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2669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7F235BB-2532-4321-A1BC-BCA4D9D1C26A}" type="slidenum">
              <a:rPr lang="en-US" smtClean="0"/>
              <a:pPr>
                <a:defRPr/>
              </a:pPr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38029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7F235BB-2532-4321-A1BC-BCA4D9D1C26A}" type="slidenum">
              <a:rPr lang="en-US" smtClean="0"/>
              <a:pPr>
                <a:defRPr/>
              </a:pPr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20594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E92185-EE12-4DA1-882C-B515C23B258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371560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7F235BB-2532-4321-A1BC-BCA4D9D1C26A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11222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7F235BB-2532-4321-A1BC-BCA4D9D1C26A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11112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7F235BB-2532-4321-A1BC-BCA4D9D1C26A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82136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7F235BB-2532-4321-A1BC-BCA4D9D1C26A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63950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7F235BB-2532-4321-A1BC-BCA4D9D1C26A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42815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7F235BB-2532-4321-A1BC-BCA4D9D1C26A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65319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7F235BB-2532-4321-A1BC-BCA4D9D1C26A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95376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7F235BB-2532-4321-A1BC-BCA4D9D1C26A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06658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6.png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6.png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2021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13" name="Picture 12" descr="A black and white logo&#10;&#10;Description automatically generated">
            <a:extLst>
              <a:ext uri="{FF2B5EF4-FFF2-40B4-BE49-F238E27FC236}">
                <a16:creationId xmlns:a16="http://schemas.microsoft.com/office/drawing/2014/main" id="{1D831F22-FA3A-D57A-45FA-41418B0D3C1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0017" y="2326384"/>
            <a:ext cx="2651682" cy="1504606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304802" y="896176"/>
            <a:ext cx="5486401" cy="124971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Presentation 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51" y="6273803"/>
            <a:ext cx="695452" cy="281940"/>
          </a:xfrm>
          <a:prstGeom prst="rect">
            <a:avLst/>
          </a:prstGeom>
        </p:spPr>
      </p:pic>
      <p:sp>
        <p:nvSpPr>
          <p:cNvPr id="6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304033" y="3344843"/>
            <a:ext cx="4974263" cy="4359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FontTx/>
              <a:buNone/>
              <a:defRPr baseline="0"/>
            </a:lvl1pPr>
          </a:lstStyle>
          <a:p>
            <a:pPr lvl="0"/>
            <a:r>
              <a:rPr lang="en-US" dirty="0"/>
              <a:t>Click to Add Your Name, title, email, </a:t>
            </a:r>
            <a:r>
              <a:rPr lang="en-US" dirty="0" err="1"/>
              <a:t>etc</a:t>
            </a:r>
            <a:endParaRPr lang="en-US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68A6CBC8-E31F-2BFA-5BF3-608C299296D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09491" y="3742521"/>
            <a:ext cx="2057400" cy="7620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9F9E90-2CBC-160C-A456-B82ED3D2D56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227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Single Bulleted list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695C22D1-A9D3-948F-32F8-6DC85212695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6334" y="33764"/>
            <a:ext cx="1213530" cy="71708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8385" y="219944"/>
            <a:ext cx="10189853" cy="36646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08385" y="834999"/>
            <a:ext cx="10972800" cy="523384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 b="0" i="0">
                <a:latin typeface="Arial"/>
                <a:cs typeface="Arial"/>
              </a:defRPr>
            </a:lvl1pPr>
            <a:lvl2pPr marL="740664" indent="-228600">
              <a:lnSpc>
                <a:spcPct val="100000"/>
              </a:lnSpc>
              <a:defRPr sz="1800" b="0" i="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 b="0" i="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 b="0" i="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279167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Single Bulleted list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8385" y="219944"/>
            <a:ext cx="10189853" cy="36646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08385" y="834999"/>
            <a:ext cx="10972800" cy="523384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 b="0" i="0">
                <a:latin typeface="Arial"/>
                <a:cs typeface="Arial"/>
              </a:defRPr>
            </a:lvl1pPr>
            <a:lvl2pPr marL="740664" indent="-228600">
              <a:lnSpc>
                <a:spcPct val="100000"/>
              </a:lnSpc>
              <a:defRPr sz="1800" b="0" i="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 b="0" i="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 b="0" i="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0DDB98BC-539F-B355-1AD7-A6DB5727F53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038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 bulleted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7AE870BD-D606-E12D-38CF-F8B8950A13A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6" y="223103"/>
            <a:ext cx="10180313" cy="41563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293689" y="832103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408630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2 bulleted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9CAB283C-4D7C-B92A-C063-44E9DD38AD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6334" y="33764"/>
            <a:ext cx="1213530" cy="71708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6" y="223103"/>
            <a:ext cx="10180313" cy="41563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293689" y="832103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82393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2 bulleted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6" y="223103"/>
            <a:ext cx="10180313" cy="41563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293689" y="832103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ED5EFA40-F3E6-E1DD-4087-2D2E2D76B92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383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ulleted list - not fo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5E54ED0F-9EF5-3A2A-A48F-864020C310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2755377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Bulleted list - not fo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C10BA43D-0E52-1935-1DCB-E424DD430A9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6334" y="33764"/>
            <a:ext cx="1213530" cy="71708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383987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Bulleted list - not fo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C662963E-CB68-80F5-7A98-4FA4326E546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01615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ulleted list left, image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E879A0EC-581D-0E13-472B-DA750CA32E1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E404AE-3037-EA4C-8316-CDEF47086DC5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791200" y="0"/>
            <a:ext cx="6400800" cy="6858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Insert image here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6"/>
            <a:ext cx="5480303" cy="3881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348499" cy="5786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0898406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bulleted list left, image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E404AE-3037-EA4C-8316-CDEF47086DC5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791200" y="0"/>
            <a:ext cx="6400800" cy="6858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Insert image here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0DD593BE-1E80-1AEB-0F86-F4FD051639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6334" y="33764"/>
            <a:ext cx="1213530" cy="71708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6"/>
            <a:ext cx="5480303" cy="3881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348499" cy="5786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17450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2021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274C814B-C0E5-19B7-36B2-339859D9829A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304802" y="896176"/>
            <a:ext cx="5486401" cy="124971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Presentation 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51" y="6273803"/>
            <a:ext cx="695452" cy="281940"/>
          </a:xfrm>
          <a:prstGeom prst="rect">
            <a:avLst/>
          </a:prstGeom>
        </p:spPr>
      </p:pic>
      <p:sp>
        <p:nvSpPr>
          <p:cNvPr id="6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304033" y="3344843"/>
            <a:ext cx="4974263" cy="4359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FontTx/>
              <a:buNone/>
              <a:defRPr baseline="0"/>
            </a:lvl1pPr>
          </a:lstStyle>
          <a:p>
            <a:pPr lvl="0"/>
            <a:r>
              <a:rPr lang="en-US" dirty="0"/>
              <a:t>Click to Add Your Name, title, email, </a:t>
            </a:r>
            <a:r>
              <a:rPr lang="en-US" dirty="0" err="1"/>
              <a:t>etc</a:t>
            </a:r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C8EE377-7754-E11F-C876-3597E7C5D0A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77152" y="2307955"/>
            <a:ext cx="2705097" cy="1528204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68A6CBC8-E31F-2BFA-5BF3-608C299296D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009491" y="3742521"/>
            <a:ext cx="20574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88428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bulleted list left, image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6"/>
            <a:ext cx="5480303" cy="3881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348499" cy="5786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E404AE-3037-EA4C-8316-CDEF47086DC5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791200" y="0"/>
            <a:ext cx="6400800" cy="6858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Insert image here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E0902C1C-BD78-1AA4-00C8-9109FF37DE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29431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IBM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 descr="ibm_gry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4604" y="2914870"/>
            <a:ext cx="1730144" cy="70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56977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240EE0B4-00C1-A9AA-8F7C-78528CC3BB1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67751" y="7992"/>
            <a:ext cx="1697818" cy="85399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3F93212-52AA-6E42-90F9-2D18C280B9D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49677474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E1889F7D-7E76-8863-FE5F-7534A9F515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3F93212-52AA-6E42-90F9-2D18C280B9D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205223406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C2A06584-4A8D-70B2-1AA4-0295EACC0C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3F93212-52AA-6E42-90F9-2D18C280B9D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16366738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3F93212-52AA-6E42-90F9-2D18C280B9D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8B8B7290-E609-FE2A-C98F-1469A1D578F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42374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with 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A2BC80EF-5DBF-BF25-8DE9-8C904DC3442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67751" y="7992"/>
            <a:ext cx="1697818" cy="853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16408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ck with 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8BD02337-AECD-27CC-0491-B67FFB644C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88644262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ck with 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55BC8BC3-D36B-925A-0413-23D35BBA78E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37684623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ck with 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2021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A06D4300-02F4-F1EF-D576-0B7C50BFA3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4725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3E2FD141-8134-F3DB-E476-8FADEF4ACE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79F3420-6D52-3D30-094D-4B781CE6D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687571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0C2204A0-77F8-AF40-BF6C-2FB507C5818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54326FA1-EB48-8D63-F60D-9CB5E22D63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67751" y="7992"/>
            <a:ext cx="1697818" cy="853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94446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0C2204A0-77F8-AF40-BF6C-2FB507C5818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0342A2AE-3E39-0B5D-3C8D-5F1043BCE4E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84999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5DF66989-43F4-A600-E0B2-72AF31ED5D7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0C2204A0-77F8-AF40-BF6C-2FB507C5818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198971853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0C2204A0-77F8-AF40-BF6C-2FB507C5818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BBA6569A-B3E2-406F-FCD4-26348201909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90634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 bulleted lists, 1st bullet b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CF54C9BD-2141-0C1B-D066-32EFCAE59A9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23103"/>
            <a:ext cx="10261309" cy="526571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400800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>
                <a:latin typeface="Arial"/>
                <a:cs typeface="Arial"/>
              </a:defRPr>
            </a:lvl1pPr>
            <a:lvl2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8418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9532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12602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 i="0" baseline="0">
                <a:latin typeface="Arial"/>
                <a:cs typeface="Arial"/>
              </a:defRPr>
            </a:lvl1pPr>
            <a:lvl2pPr marL="230706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2914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33926" indent="-22435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07098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1543777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2 bulleted lists, 1st bullet b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876CD34B-B673-84BF-EA5A-E903F8F787B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6334" y="33764"/>
            <a:ext cx="1213530" cy="71708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23103"/>
            <a:ext cx="10261309" cy="526571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400800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>
                <a:latin typeface="Arial"/>
                <a:cs typeface="Arial"/>
              </a:defRPr>
            </a:lvl1pPr>
            <a:lvl2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8418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9532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12602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 i="0" baseline="0">
                <a:latin typeface="Arial"/>
                <a:cs typeface="Arial"/>
              </a:defRPr>
            </a:lvl1pPr>
            <a:lvl2pPr marL="230706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2914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33926" indent="-22435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07098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9900196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2 bulleted lists, 1st bullet b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23103"/>
            <a:ext cx="10226474" cy="526571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400800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>
                <a:latin typeface="Arial"/>
                <a:cs typeface="Arial"/>
              </a:defRPr>
            </a:lvl1pPr>
            <a:lvl2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8418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9532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12602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 i="0" baseline="0">
                <a:latin typeface="Arial"/>
                <a:cs typeface="Arial"/>
              </a:defRPr>
            </a:lvl1pPr>
            <a:lvl2pPr marL="230706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2914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33926" indent="-22435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07098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736B9D94-C60C-2E78-9539-1E758871A13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84452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title bar &amp; image &amp; black inser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-2" y="-1501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9" name="Picture 8" descr="A black and white logo&#10;&#10;Description automatically generated">
            <a:extLst>
              <a:ext uri="{FF2B5EF4-FFF2-40B4-BE49-F238E27FC236}">
                <a16:creationId xmlns:a16="http://schemas.microsoft.com/office/drawing/2014/main" id="{E1C17DA0-170C-5390-C3C5-18A71EE0876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404" y="86261"/>
            <a:ext cx="1292265" cy="73325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6853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67BE2597-090E-994C-8A4C-1B9CD4D51AF4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6073A81-F155-674F-A008-156E5E806C9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8698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29762545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ck title bar &amp; image &amp; black inser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-2" y="-1501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6853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67BE2597-090E-994C-8A4C-1B9CD4D51AF4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6073A81-F155-674F-A008-156E5E806C9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8698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5F1C5A5E-218B-BC39-04F0-C0BA69E05B6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48596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ck title bar &amp; image &amp; black inser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-2" y="-1501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E7C59DB1-FC9C-849C-E343-FD25C3FD96D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17767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67BE2597-090E-994C-8A4C-1B9CD4D51AF4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6073A81-F155-674F-A008-156E5E806C9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8698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9956591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A9DDAFE0-8F15-5E46-5CAE-A71684960EA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6334" y="33764"/>
            <a:ext cx="1213530" cy="7170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8812" y="221657"/>
            <a:ext cx="10210800" cy="442486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535790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ck title bar &amp; image &amp; black inser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-2" y="-1501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17767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67BE2597-090E-994C-8A4C-1B9CD4D51AF4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6073A81-F155-674F-A008-156E5E806C9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8698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55FF0B22-C17B-5711-6B41-3813303D193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23003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title bar &amp; image &amp; black inser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0" y="0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7" name="Picture 6" descr="A black and white logo&#10;&#10;Description automatically generated">
            <a:extLst>
              <a:ext uri="{FF2B5EF4-FFF2-40B4-BE49-F238E27FC236}">
                <a16:creationId xmlns:a16="http://schemas.microsoft.com/office/drawing/2014/main" id="{F65938A9-3541-91F7-C413-DBF835C25A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404" y="86261"/>
            <a:ext cx="1292265" cy="73325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6855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1B30FB2-6C47-774D-B329-4B3536A0C5B5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72198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A8F1C1F-BCF4-E340-8E09-158FE4A3E16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7106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29773024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ck title bar &amp; image &amp; black inser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0" y="0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6855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1B30FB2-6C47-774D-B329-4B3536A0C5B5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72198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A8F1C1F-BCF4-E340-8E09-158FE4A3E16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7106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28A9F702-C36B-A252-EB3F-D45278B773B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63215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ck title bar &amp; image &amp; black inser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0" y="0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C4F9124B-137D-BE00-37DF-B2F1D04C9E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4365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1B30FB2-6C47-774D-B329-4B3536A0C5B5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72198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A8F1C1F-BCF4-E340-8E09-158FE4A3E16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7106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19770159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ck title bar &amp; image &amp; black inser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0" y="0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4365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1B30FB2-6C47-774D-B329-4B3536A0C5B5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72198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A8F1C1F-BCF4-E340-8E09-158FE4A3E16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7106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172F69B0-3568-5491-5895-61F6B5920AD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80166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ck title bar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5">
            <a:extLst>
              <a:ext uri="{FF2B5EF4-FFF2-40B4-BE49-F238E27FC236}">
                <a16:creationId xmlns:a16="http://schemas.microsoft.com/office/drawing/2014/main" id="{4B73CFD5-0323-6C48-B201-6204E629B9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-1"/>
            <a:ext cx="12191999" cy="1056070"/>
          </a:xfrm>
          <a:solidFill>
            <a:schemeClr val="tx1"/>
          </a:solidFill>
        </p:spPr>
        <p:txBody>
          <a:bodyPr lIns="304792" tIns="268217" rIns="304792" bIns="304792"/>
          <a:lstStyle>
            <a:lvl1pPr>
              <a:defRPr sz="28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pic>
        <p:nvPicPr>
          <p:cNvPr id="4" name="Picture 3" descr="A black and white logo&#10;&#10;Description automatically generated">
            <a:extLst>
              <a:ext uri="{FF2B5EF4-FFF2-40B4-BE49-F238E27FC236}">
                <a16:creationId xmlns:a16="http://schemas.microsoft.com/office/drawing/2014/main" id="{406FE4C5-A7F8-00EA-18CB-1CA76CB6BAA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404" y="86261"/>
            <a:ext cx="1292265" cy="733252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-1" y="1056069"/>
            <a:ext cx="12192001" cy="5801931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04613317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ck title bar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5">
            <a:extLst>
              <a:ext uri="{FF2B5EF4-FFF2-40B4-BE49-F238E27FC236}">
                <a16:creationId xmlns:a16="http://schemas.microsoft.com/office/drawing/2014/main" id="{4B73CFD5-0323-6C48-B201-6204E629B9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-1"/>
            <a:ext cx="12192001" cy="1056070"/>
          </a:xfrm>
          <a:solidFill>
            <a:schemeClr val="tx1"/>
          </a:solidFill>
        </p:spPr>
        <p:txBody>
          <a:bodyPr lIns="304792" tIns="268217" rIns="304792" bIns="304792"/>
          <a:lstStyle>
            <a:lvl1pPr>
              <a:defRPr sz="28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-1" y="1056069"/>
            <a:ext cx="12192001" cy="5801931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7A0BFF5B-FFF3-EEC5-043B-119DEEBD9E7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06605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ck title bar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5">
            <a:extLst>
              <a:ext uri="{FF2B5EF4-FFF2-40B4-BE49-F238E27FC236}">
                <a16:creationId xmlns:a16="http://schemas.microsoft.com/office/drawing/2014/main" id="{4B73CFD5-0323-6C48-B201-6204E629B9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-1"/>
            <a:ext cx="12191999" cy="1056070"/>
          </a:xfrm>
          <a:solidFill>
            <a:schemeClr val="tx1"/>
          </a:solidFill>
        </p:spPr>
        <p:txBody>
          <a:bodyPr lIns="304792" tIns="268217" rIns="304792" bIns="304792"/>
          <a:lstStyle>
            <a:lvl1pPr>
              <a:defRPr sz="28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D0D720B1-0C52-3911-0A8A-18242F23B1F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-1" y="1056069"/>
            <a:ext cx="12192001" cy="5801931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94737887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ck title bar &amp; imag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-1" y="1056069"/>
            <a:ext cx="12192001" cy="5801931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7" name="Title 5">
            <a:extLst>
              <a:ext uri="{FF2B5EF4-FFF2-40B4-BE49-F238E27FC236}">
                <a16:creationId xmlns:a16="http://schemas.microsoft.com/office/drawing/2014/main" id="{4B73CFD5-0323-6C48-B201-6204E629B9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-1"/>
            <a:ext cx="12191999" cy="1056070"/>
          </a:xfrm>
          <a:solidFill>
            <a:schemeClr val="tx1"/>
          </a:solidFill>
        </p:spPr>
        <p:txBody>
          <a:bodyPr lIns="304792" tIns="268217" rIns="304792" bIns="304792"/>
          <a:lstStyle>
            <a:lvl1pPr>
              <a:defRPr sz="28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4C7E4B2B-4CBD-1785-1A76-D8C64FF9132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25339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6126480" y="0"/>
            <a:ext cx="3044952" cy="342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9171432" y="0"/>
            <a:ext cx="3054096" cy="3429000"/>
          </a:xfrm>
          <a:prstGeom prst="rect">
            <a:avLst/>
          </a:prstGeom>
          <a:solidFill>
            <a:srgbClr val="061F80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6126480" y="3429000"/>
            <a:ext cx="6099048" cy="3429000"/>
          </a:xfrm>
          <a:prstGeom prst="rect">
            <a:avLst/>
          </a:prstGeom>
          <a:solidFill>
            <a:srgbClr val="0530AD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8F83DBD2-00A3-854E-96F6-5E38FF4C0458}"/>
              </a:ext>
            </a:extLst>
          </p:cNvPr>
          <p:cNvSpPr txBox="1">
            <a:spLocks/>
          </p:cNvSpPr>
          <p:nvPr userDrawn="1"/>
        </p:nvSpPr>
        <p:spPr>
          <a:xfrm>
            <a:off x="310897" y="219456"/>
            <a:ext cx="5480303" cy="3881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dirty="0"/>
              <a:t>Click to edit Slide Title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AA9F01EB-A423-5742-9F6B-9BD2B204E81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348499" cy="5786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306798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B2CD0D1E-6CA6-18E1-141E-06679FB23D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8812" y="221657"/>
            <a:ext cx="10210800" cy="442486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786092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6131052" y="-1"/>
            <a:ext cx="3044952" cy="342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9181881" y="-1"/>
            <a:ext cx="3054096" cy="3429000"/>
          </a:xfrm>
          <a:prstGeom prst="rect">
            <a:avLst/>
          </a:prstGeom>
          <a:solidFill>
            <a:srgbClr val="061F80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6126480" y="3429000"/>
            <a:ext cx="6099048" cy="3429000"/>
          </a:xfrm>
          <a:prstGeom prst="rect">
            <a:avLst/>
          </a:prstGeom>
          <a:solidFill>
            <a:srgbClr val="0530AD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2C2BC28-3D8F-4848-85C9-A1B154F68C80}"/>
              </a:ext>
            </a:extLst>
          </p:cNvPr>
          <p:cNvSpPr/>
          <p:nvPr userDrawn="1"/>
        </p:nvSpPr>
        <p:spPr>
          <a:xfrm>
            <a:off x="0" y="-1"/>
            <a:ext cx="6126480" cy="6858001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6D1B323F-CBFC-9F4D-B6C1-905775A4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7" y="219456"/>
            <a:ext cx="5477256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D0A69A66-003D-5B41-8BAF-49BF0C0C8DC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10896" y="832104"/>
            <a:ext cx="5477256" cy="560320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ED73F77-936A-0D42-BF6B-FA42F36D0C9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83423907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title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3429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" name="Picture 3" descr="A black and white logo&#10;&#10;Description automatically generated">
            <a:extLst>
              <a:ext uri="{FF2B5EF4-FFF2-40B4-BE49-F238E27FC236}">
                <a16:creationId xmlns:a16="http://schemas.microsoft.com/office/drawing/2014/main" id="{EAB59F22-63CC-4768-E836-A0B001D359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404" y="86261"/>
            <a:ext cx="1292265" cy="733252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C6D397-596E-9041-B49E-7725CFE5144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193271290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Large title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3429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C6D397-596E-9041-B49E-7725CFE5144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74FEB824-21AB-3145-A3C7-4ADA36A4BA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66788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Large title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3429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8BA616A4-C36A-B95E-9391-9B7E2C0F1F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C6D397-596E-9041-B49E-7725CFE5144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93609639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Large title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3429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C6D397-596E-9041-B49E-7725CFE5144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D27ACF1B-469A-3FCA-68DF-9F5527E4D2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8043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text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174AF19-2F04-CE44-8699-ED2DE424CB45}"/>
              </a:ext>
            </a:extLst>
          </p:cNvPr>
          <p:cNvSpPr/>
          <p:nvPr userDrawn="1"/>
        </p:nvSpPr>
        <p:spPr>
          <a:xfrm>
            <a:off x="0" y="-1"/>
            <a:ext cx="12192000" cy="342899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17" name="Picture 16" descr="A black and white logo&#10;&#10;Description automatically generated">
            <a:extLst>
              <a:ext uri="{FF2B5EF4-FFF2-40B4-BE49-F238E27FC236}">
                <a16:creationId xmlns:a16="http://schemas.microsoft.com/office/drawing/2014/main" id="{810DA460-CE90-2827-09D3-0672C3C315A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404" y="86261"/>
            <a:ext cx="1292265" cy="733252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DBEE715-5791-F048-9416-49E98CD6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71611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74EF8AF-37E2-414C-A114-F7420B0077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896" y="832104"/>
            <a:ext cx="11041466" cy="2357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20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D711F6-2D4A-5F48-841F-7D3D77D9EC8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656364121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with text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174AF19-2F04-CE44-8699-ED2DE424CB45}"/>
              </a:ext>
            </a:extLst>
          </p:cNvPr>
          <p:cNvSpPr/>
          <p:nvPr userDrawn="1"/>
        </p:nvSpPr>
        <p:spPr>
          <a:xfrm>
            <a:off x="0" y="-1"/>
            <a:ext cx="12192000" cy="342899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DBEE715-5791-F048-9416-49E98CD6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71611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74EF8AF-37E2-414C-A114-F7420B0077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896" y="832104"/>
            <a:ext cx="11041466" cy="2357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20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D711F6-2D4A-5F48-841F-7D3D77D9EC8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61EBB3C9-F565-1B74-21D3-03B85EA72C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83701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with text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174AF19-2F04-CE44-8699-ED2DE424CB45}"/>
              </a:ext>
            </a:extLst>
          </p:cNvPr>
          <p:cNvSpPr/>
          <p:nvPr userDrawn="1"/>
        </p:nvSpPr>
        <p:spPr>
          <a:xfrm>
            <a:off x="0" y="-1"/>
            <a:ext cx="12192000" cy="342899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DBEE715-5791-F048-9416-49E98CD6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71611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74EF8AF-37E2-414C-A114-F7420B0077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896" y="832104"/>
            <a:ext cx="11041466" cy="2357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20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D711F6-2D4A-5F48-841F-7D3D77D9EC8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E7A34A3B-DAD6-8340-9A21-8F1B221CF5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92969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with text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174AF19-2F04-CE44-8699-ED2DE424CB45}"/>
              </a:ext>
            </a:extLst>
          </p:cNvPr>
          <p:cNvSpPr/>
          <p:nvPr userDrawn="1"/>
        </p:nvSpPr>
        <p:spPr>
          <a:xfrm>
            <a:off x="0" y="-1"/>
            <a:ext cx="12192000" cy="342899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02B12783-095D-B053-B0E7-EB2459705CC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DBEE715-5791-F048-9416-49E98CD6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71611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74EF8AF-37E2-414C-A114-F7420B0077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896" y="832104"/>
            <a:ext cx="11041466" cy="2357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20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D711F6-2D4A-5F48-841F-7D3D77D9EC8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293910075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; title &amp; others - image or text remainder image or bulleted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5"/>
            <a:ext cx="6096000" cy="3429001"/>
          </a:xfrm>
          <a:solidFill>
            <a:srgbClr val="0530AD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6083809" y="0"/>
            <a:ext cx="3044952" cy="342899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92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8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70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9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522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9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3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730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6077713" y="3424673"/>
            <a:ext cx="6095998" cy="3429002"/>
          </a:xfrm>
          <a:prstGeom prst="rect">
            <a:avLst/>
          </a:prstGeom>
          <a:solidFill>
            <a:srgbClr val="061F80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92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8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70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9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522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9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3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730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1" y="3429001"/>
            <a:ext cx="6095999" cy="3429000"/>
          </a:xfrm>
          <a:prstGeom prst="rect">
            <a:avLst/>
          </a:prstGeom>
          <a:solidFill>
            <a:schemeClr val="tx1"/>
          </a:solidFill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92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8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70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9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522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9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3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730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9125712" y="-5"/>
            <a:ext cx="3054096" cy="3428998"/>
          </a:xfrm>
          <a:prstGeom prst="rect">
            <a:avLst/>
          </a:prstGeom>
          <a:solidFill>
            <a:srgbClr val="0530AD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92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8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70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9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522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9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3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730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23ADD54-6398-4141-8062-DF36139F6FB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17839528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19D4075E-60E0-45EE-94F9-39ED7AE3312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1635470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68042" y="758952"/>
            <a:ext cx="6587638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6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68041" y="4455620"/>
            <a:ext cx="6590409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6A231-FDA0-4934-8BA0-A596EDC9CBCD}" type="datetimeFigureOut">
              <a:rPr lang="en-US" smtClean="0"/>
              <a:t>10/31/2024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EED69-B410-4A87-803F-F1756018ADA1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89BB82A1-3D13-9725-0685-697CAA07849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91698" y="6424295"/>
            <a:ext cx="1918213" cy="410209"/>
          </a:xfrm>
          <a:prstGeom prst="rect">
            <a:avLst/>
          </a:prstGeom>
        </p:spPr>
      </p:pic>
      <p:pic>
        <p:nvPicPr>
          <p:cNvPr id="11" name="Picture 10" descr="A white logo with a tower and a maple leaf&#10;&#10;Description automatically generated">
            <a:extLst>
              <a:ext uri="{FF2B5EF4-FFF2-40B4-BE49-F238E27FC236}">
                <a16:creationId xmlns:a16="http://schemas.microsoft.com/office/drawing/2014/main" id="{DDE3CDDC-04E3-13C0-D77A-678E0577B7A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89" y="6386707"/>
            <a:ext cx="1083242" cy="447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054139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68042" y="758952"/>
            <a:ext cx="6587638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6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68041" y="4455620"/>
            <a:ext cx="6590409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6A231-FDA0-4934-8BA0-A596EDC9CBCD}" type="datetimeFigureOut">
              <a:rPr lang="en-US" smtClean="0"/>
              <a:t>10/31/2024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EED69-B410-4A87-803F-F1756018ADA1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89BB82A1-3D13-9725-0685-697CAA07849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91698" y="6424295"/>
            <a:ext cx="1918213" cy="410209"/>
          </a:xfrm>
          <a:prstGeom prst="rect">
            <a:avLst/>
          </a:prstGeom>
        </p:spPr>
      </p:pic>
      <p:pic>
        <p:nvPicPr>
          <p:cNvPr id="13" name="Picture 12" descr="A white logo with a tower and a maple leaf&#10;&#10;Description automatically generated">
            <a:extLst>
              <a:ext uri="{FF2B5EF4-FFF2-40B4-BE49-F238E27FC236}">
                <a16:creationId xmlns:a16="http://schemas.microsoft.com/office/drawing/2014/main" id="{03C0F74C-57E5-928F-488B-9086211C4E5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89" y="6386707"/>
            <a:ext cx="1083242" cy="447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89041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026BA65A-0D82-C69D-A551-D8F6A3B42A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8" t="48578" r="228" b="10513"/>
          <a:stretch/>
        </p:blipFill>
        <p:spPr>
          <a:xfrm>
            <a:off x="-1125875" y="2409509"/>
            <a:ext cx="18540294" cy="530488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68042" y="758952"/>
            <a:ext cx="6587638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6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68041" y="4455620"/>
            <a:ext cx="6590409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6A231-FDA0-4934-8BA0-A596EDC9CBCD}" type="datetimeFigureOut">
              <a:rPr lang="en-US" smtClean="0"/>
              <a:t>10/31/2024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EED69-B410-4A87-803F-F1756018ADA1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89BB82A1-3D13-9725-0685-697CAA07849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91698" y="6424295"/>
            <a:ext cx="1918213" cy="410209"/>
          </a:xfrm>
          <a:prstGeom prst="rect">
            <a:avLst/>
          </a:prstGeom>
        </p:spPr>
      </p:pic>
      <p:pic>
        <p:nvPicPr>
          <p:cNvPr id="13" name="Picture 12" descr="A white logo with a tower and a maple leaf&#10;&#10;Description automatically generated">
            <a:extLst>
              <a:ext uri="{FF2B5EF4-FFF2-40B4-BE49-F238E27FC236}">
                <a16:creationId xmlns:a16="http://schemas.microsoft.com/office/drawing/2014/main" id="{72FFE6D5-E2A5-5B11-8B13-E0D7E62373B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89" y="6386707"/>
            <a:ext cx="1083242" cy="447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656006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6A231-FDA0-4934-8BA0-A596EDC9CBCD}" type="datetimeFigureOut">
              <a:rPr lang="en-US" smtClean="0"/>
              <a:t>10/31/2024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EED69-B410-4A87-803F-F1756018AD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222001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66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6A231-FDA0-4934-8BA0-A596EDC9CBCD}" type="datetimeFigureOut">
              <a:rPr lang="en-US" smtClean="0"/>
              <a:t>10/31/2024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EED69-B410-4A87-803F-F1756018ADA1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BF2F8CD7-A1E7-800B-C4FB-7A6624C8616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91698" y="6424295"/>
            <a:ext cx="1918213" cy="410209"/>
          </a:xfrm>
          <a:prstGeom prst="rect">
            <a:avLst/>
          </a:prstGeom>
        </p:spPr>
      </p:pic>
      <p:pic>
        <p:nvPicPr>
          <p:cNvPr id="14" name="Picture 13" descr="A white logo with a tower and a maple leaf&#10;&#10;Description automatically generated">
            <a:extLst>
              <a:ext uri="{FF2B5EF4-FFF2-40B4-BE49-F238E27FC236}">
                <a16:creationId xmlns:a16="http://schemas.microsoft.com/office/drawing/2014/main" id="{3704DA94-87E6-1E98-C264-009BDF2FD6C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89" y="6386707"/>
            <a:ext cx="1083242" cy="447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026105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1_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66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6A231-FDA0-4934-8BA0-A596EDC9CBCD}" type="datetimeFigureOut">
              <a:rPr lang="en-US" smtClean="0"/>
              <a:t>10/31/2024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EED69-B410-4A87-803F-F1756018ADA1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C8A5AEBD-F3C1-2117-81D5-36BBEAF59D7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91698" y="6424295"/>
            <a:ext cx="1918213" cy="410209"/>
          </a:xfrm>
          <a:prstGeom prst="rect">
            <a:avLst/>
          </a:prstGeom>
        </p:spPr>
      </p:pic>
      <p:pic>
        <p:nvPicPr>
          <p:cNvPr id="13" name="Picture 12" descr="A white logo with a tower and a maple leaf&#10;&#10;Description automatically generated">
            <a:extLst>
              <a:ext uri="{FF2B5EF4-FFF2-40B4-BE49-F238E27FC236}">
                <a16:creationId xmlns:a16="http://schemas.microsoft.com/office/drawing/2014/main" id="{A04D842E-E0B5-8B64-858A-E0492B95E30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89" y="6386707"/>
            <a:ext cx="1083242" cy="447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450917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6A231-FDA0-4934-8BA0-A596EDC9CBCD}" type="datetimeFigureOut">
              <a:rPr lang="en-US" smtClean="0"/>
              <a:t>10/31/2024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EED69-B410-4A87-803F-F1756018AD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349495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6A231-FDA0-4934-8BA0-A596EDC9CBCD}" type="datetimeFigureOut">
              <a:rPr lang="en-US" smtClean="0"/>
              <a:t>10/31/2024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EED69-B410-4A87-803F-F1756018AD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98625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5064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09343" y="1903467"/>
            <a:ext cx="2692779" cy="430932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6A231-FDA0-4934-8BA0-A596EDC9CBCD}" type="datetimeFigureOut">
              <a:rPr lang="en-US" smtClean="0"/>
              <a:t>10/31/2024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EED69-B410-4A87-803F-F1756018ADA1}" type="slidenum">
              <a:rPr lang="en-US" smtClean="0"/>
              <a:t>‹#›</a:t>
            </a:fld>
            <a:endParaRPr lang="en-US"/>
          </a:p>
        </p:txBody>
      </p:sp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83C68EFA-52A0-B2E2-E8FE-5939C5A2924A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3331292" y="1903467"/>
            <a:ext cx="2692779" cy="430932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37B4AB74-E4FA-69B5-E4EE-793376979C33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6253242" y="1903467"/>
            <a:ext cx="2692779" cy="430932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7542E7D7-798B-3F09-3E6C-11E6F4DF3657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9175192" y="1903467"/>
            <a:ext cx="2692779" cy="430932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5747304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5064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09343" y="1903467"/>
            <a:ext cx="2692779" cy="430932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6A231-FDA0-4934-8BA0-A596EDC9CBCD}" type="datetimeFigureOut">
              <a:rPr lang="en-US" smtClean="0"/>
              <a:t>10/31/2024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EED69-B410-4A87-803F-F1756018ADA1}" type="slidenum">
              <a:rPr lang="en-US" smtClean="0"/>
              <a:t>‹#›</a:t>
            </a:fld>
            <a:endParaRPr lang="en-US"/>
          </a:p>
        </p:txBody>
      </p:sp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83C68EFA-52A0-B2E2-E8FE-5939C5A2924A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3331292" y="1903467"/>
            <a:ext cx="2692779" cy="430932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37B4AB74-E4FA-69B5-E4EE-793376979C33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6253242" y="1903467"/>
            <a:ext cx="2692779" cy="430932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7542E7D7-798B-3F09-3E6C-11E6F4DF3657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9175192" y="1903467"/>
            <a:ext cx="2692779" cy="430932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02458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DA1B650E-A408-869F-FB85-CCF621260D8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6334" y="33764"/>
            <a:ext cx="1213530" cy="71708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27302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5064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6272" y="2384274"/>
            <a:ext cx="3449083" cy="37558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6A231-FDA0-4934-8BA0-A596EDC9CBCD}" type="datetimeFigureOut">
              <a:rPr lang="en-US" smtClean="0"/>
              <a:t>10/31/2024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EED69-B410-4A87-803F-F1756018ADA1}" type="slidenum">
              <a:rPr lang="en-US" smtClean="0"/>
              <a:t>‹#›</a:t>
            </a:fld>
            <a:endParaRPr lang="en-US"/>
          </a:p>
        </p:txBody>
      </p:sp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83C68EFA-52A0-B2E2-E8FE-5939C5A2924A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288350" y="2384274"/>
            <a:ext cx="3676259" cy="37558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37B4AB74-E4FA-69B5-E4EE-793376979C33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327604" y="2384274"/>
            <a:ext cx="3593779" cy="37558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itle 9">
            <a:extLst>
              <a:ext uri="{FF2B5EF4-FFF2-40B4-BE49-F238E27FC236}">
                <a16:creationId xmlns:a16="http://schemas.microsoft.com/office/drawing/2014/main" id="{A9EDAF43-E5DE-F235-933A-23D16248D509}"/>
              </a:ext>
            </a:extLst>
          </p:cNvPr>
          <p:cNvSpPr txBox="1">
            <a:spLocks/>
          </p:cNvSpPr>
          <p:nvPr userDrawn="1"/>
        </p:nvSpPr>
        <p:spPr>
          <a:xfrm>
            <a:off x="476272" y="1821034"/>
            <a:ext cx="3449083" cy="51642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40000" lnSpcReduction="200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itle 9">
            <a:extLst>
              <a:ext uri="{FF2B5EF4-FFF2-40B4-BE49-F238E27FC236}">
                <a16:creationId xmlns:a16="http://schemas.microsoft.com/office/drawing/2014/main" id="{5D7E93C0-A374-6EBA-2EE0-1A84DB64B2E4}"/>
              </a:ext>
            </a:extLst>
          </p:cNvPr>
          <p:cNvSpPr txBox="1">
            <a:spLocks/>
          </p:cNvSpPr>
          <p:nvPr userDrawn="1"/>
        </p:nvSpPr>
        <p:spPr>
          <a:xfrm>
            <a:off x="4329001" y="1821034"/>
            <a:ext cx="3449083" cy="51642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40000" lnSpcReduction="200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itle 9">
            <a:extLst>
              <a:ext uri="{FF2B5EF4-FFF2-40B4-BE49-F238E27FC236}">
                <a16:creationId xmlns:a16="http://schemas.microsoft.com/office/drawing/2014/main" id="{814F3F8A-838D-35E9-587E-813E62EAED92}"/>
              </a:ext>
            </a:extLst>
          </p:cNvPr>
          <p:cNvSpPr txBox="1">
            <a:spLocks/>
          </p:cNvSpPr>
          <p:nvPr userDrawn="1"/>
        </p:nvSpPr>
        <p:spPr>
          <a:xfrm>
            <a:off x="8472300" y="1806425"/>
            <a:ext cx="3449083" cy="51642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40000" lnSpcReduction="200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0758776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6A231-FDA0-4934-8BA0-A596EDC9CBCD}" type="datetimeFigureOut">
              <a:rPr lang="en-US" smtClean="0"/>
              <a:t>10/31/2024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EED69-B410-4A87-803F-F1756018AD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503452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6A231-FDA0-4934-8BA0-A596EDC9CBCD}" type="datetimeFigureOut">
              <a:rPr lang="en-US" smtClean="0"/>
              <a:t>10/31/2024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EED69-B410-4A87-803F-F1756018ADA1}" type="slidenum">
              <a:rPr lang="en-US" smtClean="0"/>
              <a:t>‹#›</a:t>
            </a:fld>
            <a:endParaRPr lang="en-US"/>
          </a:p>
        </p:txBody>
      </p:sp>
      <p:pic>
        <p:nvPicPr>
          <p:cNvPr id="2" name="Picture 1" descr="A white logo with a tower and a maple leaf&#10;&#10;Description automatically generated">
            <a:extLst>
              <a:ext uri="{FF2B5EF4-FFF2-40B4-BE49-F238E27FC236}">
                <a16:creationId xmlns:a16="http://schemas.microsoft.com/office/drawing/2014/main" id="{49B39E8D-B066-03CF-F66E-A9087A4B9EB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89" y="6386707"/>
            <a:ext cx="1083242" cy="447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129341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FCB6A231-FDA0-4934-8BA0-A596EDC9CBCD}" type="datetimeFigureOut">
              <a:rPr lang="en-US" smtClean="0"/>
              <a:t>10/31/2024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5EEED69-B410-4A87-803F-F1756018ADA1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F8CFBC5B-F134-5167-C695-3ACFDE9F82A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7198" y="6414701"/>
            <a:ext cx="1918213" cy="410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428542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FCB6A231-FDA0-4934-8BA0-A596EDC9CBCD}" type="datetimeFigureOut">
              <a:rPr lang="en-US" smtClean="0"/>
              <a:t>10/31/2024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5EEED69-B410-4A87-803F-F1756018ADA1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41305F64-96CE-C12E-51B4-F48B44A225E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7198" y="6405320"/>
            <a:ext cx="1918213" cy="410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8755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ity behind a bridge">
            <a:extLst>
              <a:ext uri="{FF2B5EF4-FFF2-40B4-BE49-F238E27FC236}">
                <a16:creationId xmlns:a16="http://schemas.microsoft.com/office/drawing/2014/main" id="{ED3C13F0-E02E-23E8-C7A3-49D7523AB52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509" y="-678642"/>
            <a:ext cx="12192000" cy="559371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6A231-FDA0-4934-8BA0-A596EDC9CBCD}" type="datetimeFigureOut">
              <a:rPr lang="en-US" smtClean="0"/>
              <a:t>10/31/2024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EED69-B410-4A87-803F-F1756018ADA1}" type="slidenum">
              <a:rPr lang="en-US" smtClean="0"/>
              <a:t>‹#›</a:t>
            </a:fld>
            <a:endParaRPr lang="en-US"/>
          </a:p>
        </p:txBody>
      </p:sp>
      <p:pic>
        <p:nvPicPr>
          <p:cNvPr id="12" name="Picture 11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A81E56B3-B08C-9895-CE0E-9E679158970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91698" y="6424295"/>
            <a:ext cx="1918213" cy="410209"/>
          </a:xfrm>
          <a:prstGeom prst="rect">
            <a:avLst/>
          </a:prstGeom>
        </p:spPr>
      </p:pic>
      <p:pic>
        <p:nvPicPr>
          <p:cNvPr id="13" name="Picture 12" descr="A white logo with a tower and a maple leaf&#10;&#10;Description automatically generated">
            <a:extLst>
              <a:ext uri="{FF2B5EF4-FFF2-40B4-BE49-F238E27FC236}">
                <a16:creationId xmlns:a16="http://schemas.microsoft.com/office/drawing/2014/main" id="{7601384D-582F-112C-C521-4D736807783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89" y="6386707"/>
            <a:ext cx="1083242" cy="447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214631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7780" y="1242131"/>
            <a:ext cx="10113264" cy="2496654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6A231-FDA0-4934-8BA0-A596EDC9CBCD}" type="datetimeFigureOut">
              <a:rPr lang="en-US" smtClean="0"/>
              <a:t>10/31/2024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EED69-B410-4A87-803F-F1756018ADA1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0E48FE65-4568-B537-8A22-8E3EB21E0F8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91698" y="6424295"/>
            <a:ext cx="1918213" cy="410209"/>
          </a:xfrm>
          <a:prstGeom prst="rect">
            <a:avLst/>
          </a:prstGeom>
        </p:spPr>
      </p:pic>
      <p:pic>
        <p:nvPicPr>
          <p:cNvPr id="12" name="Picture 11" descr="A white logo with a tower and a maple leaf&#10;&#10;Description automatically generated">
            <a:extLst>
              <a:ext uri="{FF2B5EF4-FFF2-40B4-BE49-F238E27FC236}">
                <a16:creationId xmlns:a16="http://schemas.microsoft.com/office/drawing/2014/main" id="{1AA01071-82A1-E697-D427-15393F3DD14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89" y="6386707"/>
            <a:ext cx="1083242" cy="447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549622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6A231-FDA0-4934-8BA0-A596EDC9CBCD}" type="datetimeFigureOut">
              <a:rPr lang="en-US" smtClean="0"/>
              <a:t>10/31/2024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EED69-B410-4A87-803F-F1756018AD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95338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6A231-FDA0-4934-8BA0-A596EDC9CBCD}" type="datetimeFigureOut">
              <a:rPr lang="en-US" smtClean="0"/>
              <a:t>10/31/2024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EED69-B410-4A87-803F-F1756018ADA1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 descr="A white logo with a tower and a maple leaf&#10;&#10;Description automatically generated">
            <a:extLst>
              <a:ext uri="{FF2B5EF4-FFF2-40B4-BE49-F238E27FC236}">
                <a16:creationId xmlns:a16="http://schemas.microsoft.com/office/drawing/2014/main" id="{C339F9C2-2D5C-CDC8-F71A-1EB68CBC3E4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89" y="6386707"/>
            <a:ext cx="1083242" cy="447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4374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A33B78CF-3A51-1266-DFC6-C69FCFB6350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1196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Single Bulleted list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7A43E6A9-0034-D1A0-F9BA-2CB5F14650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8385" y="219944"/>
            <a:ext cx="10189853" cy="36646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08385" y="834999"/>
            <a:ext cx="10972800" cy="523384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 b="0" i="0">
                <a:latin typeface="Arial"/>
                <a:cs typeface="Arial"/>
              </a:defRPr>
            </a:lvl1pPr>
            <a:lvl2pPr marL="740664" indent="-228600">
              <a:lnSpc>
                <a:spcPct val="100000"/>
              </a:lnSpc>
              <a:defRPr sz="1800" b="0" i="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 b="0" i="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 b="0" i="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282904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7.xml"/><Relationship Id="rId13" Type="http://schemas.openxmlformats.org/officeDocument/2006/relationships/slideLayout" Target="../slideLayouts/slideLayout72.xml"/><Relationship Id="rId18" Type="http://schemas.openxmlformats.org/officeDocument/2006/relationships/slideLayout" Target="../slideLayouts/slideLayout77.xml"/><Relationship Id="rId3" Type="http://schemas.openxmlformats.org/officeDocument/2006/relationships/slideLayout" Target="../slideLayouts/slideLayout62.xml"/><Relationship Id="rId21" Type="http://schemas.openxmlformats.org/officeDocument/2006/relationships/image" Target="../media/image15.png"/><Relationship Id="rId7" Type="http://schemas.openxmlformats.org/officeDocument/2006/relationships/slideLayout" Target="../slideLayouts/slideLayout66.xml"/><Relationship Id="rId12" Type="http://schemas.openxmlformats.org/officeDocument/2006/relationships/slideLayout" Target="../slideLayouts/slideLayout71.xml"/><Relationship Id="rId17" Type="http://schemas.openxmlformats.org/officeDocument/2006/relationships/slideLayout" Target="../slideLayouts/slideLayout76.xml"/><Relationship Id="rId2" Type="http://schemas.openxmlformats.org/officeDocument/2006/relationships/slideLayout" Target="../slideLayouts/slideLayout61.xml"/><Relationship Id="rId16" Type="http://schemas.openxmlformats.org/officeDocument/2006/relationships/slideLayout" Target="../slideLayouts/slideLayout75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60.xml"/><Relationship Id="rId6" Type="http://schemas.openxmlformats.org/officeDocument/2006/relationships/slideLayout" Target="../slideLayouts/slideLayout65.xml"/><Relationship Id="rId11" Type="http://schemas.openxmlformats.org/officeDocument/2006/relationships/slideLayout" Target="../slideLayouts/slideLayout70.xml"/><Relationship Id="rId5" Type="http://schemas.openxmlformats.org/officeDocument/2006/relationships/slideLayout" Target="../slideLayouts/slideLayout64.xml"/><Relationship Id="rId15" Type="http://schemas.openxmlformats.org/officeDocument/2006/relationships/slideLayout" Target="../slideLayouts/slideLayout74.xml"/><Relationship Id="rId10" Type="http://schemas.openxmlformats.org/officeDocument/2006/relationships/slideLayout" Target="../slideLayouts/slideLayout69.xml"/><Relationship Id="rId19" Type="http://schemas.openxmlformats.org/officeDocument/2006/relationships/slideLayout" Target="../slideLayouts/slideLayout78.xml"/><Relationship Id="rId4" Type="http://schemas.openxmlformats.org/officeDocument/2006/relationships/slideLayout" Target="../slideLayouts/slideLayout63.xml"/><Relationship Id="rId9" Type="http://schemas.openxmlformats.org/officeDocument/2006/relationships/slideLayout" Target="../slideLayouts/slideLayout68.xml"/><Relationship Id="rId14" Type="http://schemas.openxmlformats.org/officeDocument/2006/relationships/slideLayout" Target="../slideLayouts/slideLayout73.xml"/><Relationship Id="rId22" Type="http://schemas.openxmlformats.org/officeDocument/2006/relationships/image" Target="../media/image16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le Placeholder 3">
            <a:extLst>
              <a:ext uri="{FF2B5EF4-FFF2-40B4-BE49-F238E27FC236}">
                <a16:creationId xmlns:a16="http://schemas.microsoft.com/office/drawing/2014/main" id="{FD422022-6CDA-8D45-8A8C-3AD6BBA65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805" y="173339"/>
            <a:ext cx="10515600" cy="4137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2D2955A-E0A9-C941-9DDE-22306C61263F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/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4136885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653" r:id="rId1"/>
    <p:sldLayoutId id="2147486677" r:id="rId2"/>
    <p:sldLayoutId id="2147486618" r:id="rId3"/>
    <p:sldLayoutId id="2147486678" r:id="rId4"/>
    <p:sldLayoutId id="2147486654" r:id="rId5"/>
    <p:sldLayoutId id="2147486641" r:id="rId6"/>
    <p:sldLayoutId id="2147486679" r:id="rId7"/>
    <p:sldLayoutId id="2147486655" r:id="rId8"/>
    <p:sldLayoutId id="2147486619" r:id="rId9"/>
    <p:sldLayoutId id="2147486680" r:id="rId10"/>
    <p:sldLayoutId id="2147486656" r:id="rId11"/>
    <p:sldLayoutId id="2147486620" r:id="rId12"/>
    <p:sldLayoutId id="2147486681" r:id="rId13"/>
    <p:sldLayoutId id="2147486657" r:id="rId14"/>
    <p:sldLayoutId id="2147486621" r:id="rId15"/>
    <p:sldLayoutId id="2147486682" r:id="rId16"/>
    <p:sldLayoutId id="2147486658" r:id="rId17"/>
    <p:sldLayoutId id="2147486622" r:id="rId18"/>
    <p:sldLayoutId id="2147486683" r:id="rId19"/>
    <p:sldLayoutId id="2147486659" r:id="rId20"/>
    <p:sldLayoutId id="2147486623" r:id="rId21"/>
    <p:sldLayoutId id="2147486625" r:id="rId22"/>
    <p:sldLayoutId id="2147486684" r:id="rId23"/>
    <p:sldLayoutId id="2147486669" r:id="rId24"/>
    <p:sldLayoutId id="2147486660" r:id="rId25"/>
    <p:sldLayoutId id="2147486648" r:id="rId26"/>
    <p:sldLayoutId id="2147486685" r:id="rId27"/>
    <p:sldLayoutId id="2147486670" r:id="rId28"/>
    <p:sldLayoutId id="2147486661" r:id="rId29"/>
    <p:sldLayoutId id="2147486651" r:id="rId30"/>
    <p:sldLayoutId id="2147486686" r:id="rId31"/>
    <p:sldLayoutId id="2147486671" r:id="rId32"/>
    <p:sldLayoutId id="2147486662" r:id="rId33"/>
    <p:sldLayoutId id="2147486627" r:id="rId34"/>
    <p:sldLayoutId id="2147486687" r:id="rId35"/>
    <p:sldLayoutId id="2147486663" r:id="rId36"/>
    <p:sldLayoutId id="2147486629" r:id="rId37"/>
    <p:sldLayoutId id="2147486688" r:id="rId38"/>
    <p:sldLayoutId id="2147486672" r:id="rId39"/>
    <p:sldLayoutId id="2147486664" r:id="rId40"/>
    <p:sldLayoutId id="2147486630" r:id="rId41"/>
    <p:sldLayoutId id="2147486689" r:id="rId42"/>
    <p:sldLayoutId id="2147486673" r:id="rId43"/>
    <p:sldLayoutId id="2147486665" r:id="rId44"/>
    <p:sldLayoutId id="2147486639" r:id="rId45"/>
    <p:sldLayoutId id="2147486690" r:id="rId46"/>
    <p:sldLayoutId id="2147486674" r:id="rId47"/>
    <p:sldLayoutId id="2147486666" r:id="rId48"/>
    <p:sldLayoutId id="2147486644" r:id="rId49"/>
    <p:sldLayoutId id="2147486647" r:id="rId50"/>
    <p:sldLayoutId id="2147486642" r:id="rId51"/>
    <p:sldLayoutId id="2147486691" r:id="rId52"/>
    <p:sldLayoutId id="2147486675" r:id="rId53"/>
    <p:sldLayoutId id="2147486667" r:id="rId54"/>
    <p:sldLayoutId id="2147486646" r:id="rId55"/>
    <p:sldLayoutId id="2147486692" r:id="rId56"/>
    <p:sldLayoutId id="2147486668" r:id="rId57"/>
    <p:sldLayoutId id="2147486676" r:id="rId58"/>
    <p:sldLayoutId id="2147486643" r:id="rId59"/>
  </p:sldLayoutIdLst>
  <p:hf hdr="0" ftr="0" dt="0"/>
  <p:txStyles>
    <p:titleStyle>
      <a:lvl1pPr algn="l" defTabSz="609570" rtl="0" eaLnBrk="1" latinLnBrk="0" hangingPunct="1">
        <a:lnSpc>
          <a:spcPct val="90000"/>
        </a:lnSpc>
        <a:spcBef>
          <a:spcPct val="0"/>
        </a:spcBef>
        <a:buNone/>
        <a:defRPr sz="2800" kern="1200" baseline="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</p:titleStyle>
    <p:bodyStyle>
      <a:lvl1pPr marL="0" indent="0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None/>
        <a:defRPr sz="1800" kern="1200" baseline="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  <a:lvl2pPr marL="230706" indent="-230706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Char char="–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2pPr>
      <a:lvl3pPr marL="529140" indent="-230706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3pPr>
      <a:lvl4pPr marL="833926" indent="-224356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Char char="–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4pPr>
      <a:lvl5pPr marL="1070980" indent="-230706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Char char="»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5pPr>
      <a:lvl6pPr marL="3352632" indent="-304784" algn="l" defTabSz="609570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202" indent="-304784" algn="l" defTabSz="609570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772" indent="-304784" algn="l" defTabSz="609570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341" indent="-304784" algn="l" defTabSz="609570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7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4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09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7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4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41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987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557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FCB6A231-FDA0-4934-8BA0-A596EDC9CBCD}" type="datetimeFigureOut">
              <a:rPr lang="en-US" smtClean="0"/>
              <a:t>10/31/2024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55EEED69-B410-4A87-803F-F1756018ADA1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4DA4F634-49BD-E2B3-DD05-79677334A42D}"/>
              </a:ext>
            </a:extLst>
          </p:cNvPr>
          <p:cNvPicPr>
            <a:picLocks noChangeAspect="1"/>
          </p:cNvPicPr>
          <p:nvPr userDrawn="1"/>
        </p:nvPicPr>
        <p:blipFill>
          <a:blip r:embed="rId21"/>
          <a:stretch>
            <a:fillRect/>
          </a:stretch>
        </p:blipFill>
        <p:spPr>
          <a:xfrm>
            <a:off x="10091698" y="6424295"/>
            <a:ext cx="1918213" cy="410209"/>
          </a:xfrm>
          <a:prstGeom prst="rect">
            <a:avLst/>
          </a:prstGeom>
        </p:spPr>
      </p:pic>
      <p:pic>
        <p:nvPicPr>
          <p:cNvPr id="13" name="Picture 12" descr="A white logo with a tower and a maple leaf&#10;&#10;Description automatically generated">
            <a:extLst>
              <a:ext uri="{FF2B5EF4-FFF2-40B4-BE49-F238E27FC236}">
                <a16:creationId xmlns:a16="http://schemas.microsoft.com/office/drawing/2014/main" id="{06852321-FFB0-DA05-42B8-FA31398633CA}"/>
              </a:ext>
            </a:extLst>
          </p:cNvPr>
          <p:cNvPicPr>
            <a:picLocks noChangeAspect="1"/>
          </p:cNvPicPr>
          <p:nvPr userDrawn="1"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89" y="6386707"/>
            <a:ext cx="1083242" cy="447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251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694" r:id="rId1"/>
    <p:sldLayoutId id="2147486695" r:id="rId2"/>
    <p:sldLayoutId id="2147486696" r:id="rId3"/>
    <p:sldLayoutId id="2147486697" r:id="rId4"/>
    <p:sldLayoutId id="2147486698" r:id="rId5"/>
    <p:sldLayoutId id="2147486699" r:id="rId6"/>
    <p:sldLayoutId id="2147486700" r:id="rId7"/>
    <p:sldLayoutId id="2147486701" r:id="rId8"/>
    <p:sldLayoutId id="2147486702" r:id="rId9"/>
    <p:sldLayoutId id="2147486703" r:id="rId10"/>
    <p:sldLayoutId id="2147486704" r:id="rId11"/>
    <p:sldLayoutId id="2147486705" r:id="rId12"/>
    <p:sldLayoutId id="2147486706" r:id="rId13"/>
    <p:sldLayoutId id="2147486707" r:id="rId14"/>
    <p:sldLayoutId id="2147486708" r:id="rId15"/>
    <p:sldLayoutId id="2147486709" r:id="rId16"/>
    <p:sldLayoutId id="2147486710" r:id="rId17"/>
    <p:sldLayoutId id="2147486711" r:id="rId18"/>
    <p:sldLayoutId id="2147486712" r:id="rId19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sanjula.ganepola@ibm.com" TargetMode="External"/><Relationship Id="rId1" Type="http://schemas.openxmlformats.org/officeDocument/2006/relationships/slideLayout" Target="../slideLayouts/slideLayout6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hyperlink" Target="https://github.com/SanjulaGanepola/ibmi-talks/blob/main/Build%20a%20Watson%20AI%20Chatbot%20from%20Db2/server/server.js" TargetMode="Externa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5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6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7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7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7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7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8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91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anjulaGanepola/ibmi-talks/blob/main/Build%20a%20Watson%20AI%20Chatbot%20from%20Db2/server/account.sql" TargetMode="External"/><Relationship Id="rId2" Type="http://schemas.openxmlformats.org/officeDocument/2006/relationships/hyperlink" Target="https://cloud.ibm.com/docs/watson-assistant" TargetMode="External"/><Relationship Id="rId1" Type="http://schemas.openxmlformats.org/officeDocument/2006/relationships/slideLayout" Target="../slideLayouts/slideLayout16.xml"/><Relationship Id="rId6" Type="http://schemas.openxmlformats.org/officeDocument/2006/relationships/hyperlink" Target="https://github.com/ThePrez/ServiceCommander-IBMi" TargetMode="External"/><Relationship Id="rId5" Type="http://schemas.openxmlformats.org/officeDocument/2006/relationships/hyperlink" Target="https://github.com/SanjulaGanepola/ibmi-talks/blob/main/Build%20a%20Watson%20AI%20Chatbot%20from%20Db2/server/swagger/swagger.json" TargetMode="External"/><Relationship Id="rId4" Type="http://schemas.openxmlformats.org/officeDocument/2006/relationships/hyperlink" Target="https://github.com/SanjulaGanepola/ibmi-talks/blob/main/Build%20a%20Watson%20AI%20Chatbot%20from%20Db2/server/server.js" TargetMode="Externa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hyperlink" Target="https://twitter.com/IBMSystems" TargetMode="External"/><Relationship Id="rId13" Type="http://schemas.openxmlformats.org/officeDocument/2006/relationships/hyperlink" Target="https://twitter.com/ITJungleNews" TargetMode="External"/><Relationship Id="rId3" Type="http://schemas.openxmlformats.org/officeDocument/2006/relationships/hyperlink" Target="https://www.ibm.com/it-infrastructure/us-en/resources/power/i-strategy-roadmap/" TargetMode="External"/><Relationship Id="rId7" Type="http://schemas.openxmlformats.org/officeDocument/2006/relationships/hyperlink" Target="https://www.fortra.com/resources/guides/ibm-i-marketplace-survey-results" TargetMode="External"/><Relationship Id="rId12" Type="http://schemas.openxmlformats.org/officeDocument/2006/relationships/hyperlink" Target="https://twitter.com/IBMimag" TargetMode="External"/><Relationship Id="rId2" Type="http://schemas.openxmlformats.org/officeDocument/2006/relationships/hyperlink" Target="https://www.ibm.com/it-infrastructure/power/os/ibm-i" TargetMode="External"/><Relationship Id="rId16" Type="http://schemas.openxmlformats.org/officeDocument/2006/relationships/image" Target="../media/image92.png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-01.ibm.com/support/docview.wss?uid=nas8N1022087" TargetMode="External"/><Relationship Id="rId11" Type="http://schemas.openxmlformats.org/officeDocument/2006/relationships/hyperlink" Target="https://twitter.com/IBMSystemsISVs" TargetMode="External"/><Relationship Id="rId5" Type="http://schemas.openxmlformats.org/officeDocument/2006/relationships/hyperlink" Target="https://www.ibm.com/support/lifecycle/" TargetMode="External"/><Relationship Id="rId15" Type="http://schemas.openxmlformats.org/officeDocument/2006/relationships/hyperlink" Target="https://twitter.com/SiDforIBMi" TargetMode="External"/><Relationship Id="rId10" Type="http://schemas.openxmlformats.org/officeDocument/2006/relationships/hyperlink" Target="https://twitter.com/IBMChampions" TargetMode="External"/><Relationship Id="rId4" Type="http://schemas.openxmlformats.org/officeDocument/2006/relationships/hyperlink" Target="https://www.ibm.com/it-infrastructure/us-en/resources/power/ibm-i-customer-stories/" TargetMode="External"/><Relationship Id="rId9" Type="http://schemas.openxmlformats.org/officeDocument/2006/relationships/hyperlink" Target="https://twitter.com/COMMONug" TargetMode="External"/><Relationship Id="rId14" Type="http://schemas.openxmlformats.org/officeDocument/2006/relationships/hyperlink" Target="https://twitter.com/SAPonIBMi" TargetMode="Externa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svg"/><Relationship Id="rId7" Type="http://schemas.openxmlformats.org/officeDocument/2006/relationships/image" Target="../media/image27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6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Relationship Id="rId9" Type="http://schemas.openxmlformats.org/officeDocument/2006/relationships/image" Target="../media/image29.sv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83B8FA5-CBD7-A09C-3FC6-6691DEB5070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300" dirty="0"/>
              <a:t>Build a Watson AI Chatbot from Db2</a:t>
            </a:r>
          </a:p>
        </p:txBody>
      </p:sp>
      <p:sp>
        <p:nvSpPr>
          <p:cNvPr id="2" name="Subtitle 4">
            <a:extLst>
              <a:ext uri="{FF2B5EF4-FFF2-40B4-BE49-F238E27FC236}">
                <a16:creationId xmlns:a16="http://schemas.microsoft.com/office/drawing/2014/main" id="{F1FDEAF7-9AEA-FD8B-0EF2-068D5DDADB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68041" y="4455619"/>
            <a:ext cx="6590409" cy="1643429"/>
          </a:xfrm>
        </p:spPr>
        <p:txBody>
          <a:bodyPr>
            <a:noAutofit/>
          </a:bodyPr>
          <a:lstStyle/>
          <a:p>
            <a:pPr marL="0" marR="0" lvl="0" indent="0" algn="l" defTabSz="60957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 panose="020B0604020202020204" pitchFamily="34" charset="0"/>
              </a:rPr>
              <a:t>Sanjula Ganepola, IBM</a:t>
            </a:r>
          </a:p>
          <a:p>
            <a:pPr marL="0" marR="0" lvl="0" indent="0" algn="l" defTabSz="60957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 panose="020B0604020202020204" pitchFamily="34" charset="0"/>
              </a:rPr>
              <a:t>Software Developer</a:t>
            </a:r>
          </a:p>
          <a:p>
            <a:pPr marL="0" marR="0" lvl="0" indent="0" algn="l" defTabSz="60957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 panose="020B0604020202020204" pitchFamily="34" charset="0"/>
                <a:hlinkClick r:id="rId2"/>
              </a:rPr>
              <a:t>sanjula.ganepola@ibm.com</a:t>
            </a: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20952235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What are Actions and Phrases?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0185FCFB-918F-D08F-F8B5-A5D26564E9B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02818" y="832104"/>
            <a:ext cx="5204533" cy="5414147"/>
          </a:xfrm>
        </p:spPr>
        <p:txBody>
          <a:bodyPr/>
          <a:lstStyle/>
          <a:p>
            <a:r>
              <a:rPr lang="en-US" dirty="0">
                <a:solidFill>
                  <a:srgbClr val="1670FF"/>
                </a:solidFill>
                <a:latin typeface="+mj-lt"/>
              </a:rPr>
              <a:t>An </a:t>
            </a:r>
            <a:r>
              <a:rPr lang="en-US" i="1" u="sng" dirty="0">
                <a:solidFill>
                  <a:srgbClr val="1670FF"/>
                </a:solidFill>
                <a:latin typeface="+mj-lt"/>
              </a:rPr>
              <a:t>action</a:t>
            </a:r>
            <a:r>
              <a:rPr lang="en-US" dirty="0">
                <a:solidFill>
                  <a:srgbClr val="1670FF"/>
                </a:solidFill>
                <a:latin typeface="+mj-lt"/>
              </a:rPr>
              <a:t> is a problem or a task that your customer wants to resolve</a:t>
            </a:r>
          </a:p>
          <a:p>
            <a:endParaRPr lang="en-US" dirty="0">
              <a:solidFill>
                <a:srgbClr val="1670FF"/>
              </a:solidFill>
              <a:latin typeface="+mj-lt"/>
            </a:endParaRPr>
          </a:p>
          <a:p>
            <a:r>
              <a:rPr lang="en-US" i="1" u="sng" dirty="0">
                <a:latin typeface="+mj-lt"/>
              </a:rPr>
              <a:t>Phrases</a:t>
            </a:r>
            <a:r>
              <a:rPr lang="en-US" dirty="0">
                <a:latin typeface="+mj-lt"/>
              </a:rPr>
              <a:t> are what customers type or say </a:t>
            </a:r>
            <a:r>
              <a:rPr lang="en-CA" dirty="0">
                <a:latin typeface="+mj-lt"/>
              </a:rPr>
              <a:t>to start an </a:t>
            </a:r>
            <a:r>
              <a:rPr lang="en-CA" i="1" u="sng" dirty="0">
                <a:latin typeface="+mj-lt"/>
              </a:rPr>
              <a:t>action</a:t>
            </a:r>
          </a:p>
          <a:p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Add multiple </a:t>
            </a:r>
            <a:r>
              <a:rPr lang="en-CA" i="1" u="sng" dirty="0">
                <a:latin typeface="+mj-lt"/>
              </a:rPr>
              <a:t>phrases</a:t>
            </a:r>
            <a:r>
              <a:rPr lang="en-CA" dirty="0">
                <a:latin typeface="+mj-lt"/>
              </a:rPr>
              <a:t> to better train your assistant to recognize what customers want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8223809-DE45-9C5E-6B8C-C0C8C72B5E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1313" y="935510"/>
            <a:ext cx="3863363" cy="132152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DE5192A-9349-B34B-1894-B378D1EF41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173" y="3288266"/>
            <a:ext cx="4252255" cy="317625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5DB0C9C-7C7B-EDE5-076C-A105660D7F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2714" y="2549987"/>
            <a:ext cx="4180562" cy="384611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806516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What are Steps and Conditions?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BC45DDE-DF0C-885E-A1F3-12E6F2C26E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2858" y="932887"/>
            <a:ext cx="4022456" cy="542731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1DC8779D-0152-A3FF-54D3-EE2D7598A09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10897" y="832104"/>
            <a:ext cx="3134947" cy="5414147"/>
          </a:xfrm>
        </p:spPr>
        <p:txBody>
          <a:bodyPr/>
          <a:lstStyle/>
          <a:p>
            <a:r>
              <a:rPr lang="en-US" dirty="0">
                <a:solidFill>
                  <a:srgbClr val="1670FF"/>
                </a:solidFill>
                <a:latin typeface="+mj-lt"/>
              </a:rPr>
              <a:t>A </a:t>
            </a:r>
            <a:r>
              <a:rPr lang="en-US" i="1" u="sng" dirty="0">
                <a:solidFill>
                  <a:srgbClr val="1670FF"/>
                </a:solidFill>
                <a:latin typeface="+mj-lt"/>
              </a:rPr>
              <a:t>step</a:t>
            </a:r>
            <a:r>
              <a:rPr lang="en-US" dirty="0">
                <a:solidFill>
                  <a:srgbClr val="1670FF"/>
                </a:solidFill>
                <a:latin typeface="+mj-lt"/>
              </a:rPr>
              <a:t> is a back-and-forth interaction between your assistant and your customer</a:t>
            </a:r>
          </a:p>
          <a:p>
            <a:pPr marL="0" indent="0">
              <a:buNone/>
            </a:pPr>
            <a:endParaRPr lang="en-US" dirty="0">
              <a:solidFill>
                <a:srgbClr val="1670FF"/>
              </a:solidFill>
              <a:latin typeface="+mj-lt"/>
            </a:endParaRPr>
          </a:p>
          <a:p>
            <a:r>
              <a:rPr lang="en-US" b="0" i="1" u="sng" dirty="0">
                <a:solidFill>
                  <a:srgbClr val="000000"/>
                </a:solidFill>
                <a:effectLst/>
                <a:latin typeface="IBM Plex Sans" panose="020B0503050203000203" pitchFamily="34" charset="0"/>
              </a:rPr>
              <a:t>Conditions</a:t>
            </a:r>
            <a:r>
              <a:rPr lang="en-US" b="0" i="0" dirty="0">
                <a:solidFill>
                  <a:srgbClr val="000000"/>
                </a:solidFill>
                <a:effectLst/>
                <a:latin typeface="IBM Plex Sans" panose="020B0503050203000203" pitchFamily="34" charset="0"/>
              </a:rPr>
              <a:t> are requirements which must be met for the step to be triggered</a:t>
            </a:r>
            <a:endParaRPr lang="en-US" dirty="0">
              <a:solidFill>
                <a:srgbClr val="1670FF"/>
              </a:solidFill>
              <a:latin typeface="+mj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45546AC-0B68-C66B-3A39-AC956529FA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3860" y="932887"/>
            <a:ext cx="2839454" cy="542731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4F70EAA-052C-5007-2A6D-BD6521D7CD75}"/>
              </a:ext>
            </a:extLst>
          </p:cNvPr>
          <p:cNvCxnSpPr>
            <a:cxnSpLocks/>
            <a:stCxn id="3" idx="3"/>
            <a:endCxn id="7" idx="1"/>
          </p:cNvCxnSpPr>
          <p:nvPr/>
        </p:nvCxnSpPr>
        <p:spPr>
          <a:xfrm>
            <a:off x="7775314" y="3646543"/>
            <a:ext cx="858546" cy="0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82213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ED1E0B2-0440-F85E-027D-40EBDA946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3207757"/>
            <a:ext cx="10210800" cy="442486"/>
          </a:xfrm>
        </p:spPr>
        <p:txBody>
          <a:bodyPr>
            <a:noAutofit/>
          </a:bodyPr>
          <a:lstStyle/>
          <a:p>
            <a:pPr algn="ctr"/>
            <a:r>
              <a:rPr lang="en-US" sz="4500" b="1" dirty="0">
                <a:latin typeface="+mj-lt"/>
              </a:rPr>
              <a:t>Let’s Build a Chatbot</a:t>
            </a:r>
          </a:p>
        </p:txBody>
      </p:sp>
    </p:spTree>
    <p:extLst>
      <p:ext uri="{BB962C8B-B14F-4D97-AF65-F5344CB8AC3E}">
        <p14:creationId xmlns:p14="http://schemas.microsoft.com/office/powerpoint/2010/main" val="6440332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Create </a:t>
            </a:r>
            <a:r>
              <a:rPr lang="en-CA" b="1" dirty="0" err="1">
                <a:latin typeface="+mj-lt"/>
              </a:rPr>
              <a:t>Watsonx</a:t>
            </a:r>
            <a:r>
              <a:rPr lang="en-CA" b="1" dirty="0">
                <a:latin typeface="+mj-lt"/>
              </a:rPr>
              <a:t> Assistant Instance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AB4607-88D4-67C6-0F55-666DA9C9FF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374" y="972152"/>
            <a:ext cx="10949252" cy="537089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739311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Create </a:t>
            </a:r>
            <a:r>
              <a:rPr lang="en-CA" b="1" dirty="0" err="1">
                <a:latin typeface="+mj-lt"/>
              </a:rPr>
              <a:t>Watsonx</a:t>
            </a:r>
            <a:r>
              <a:rPr lang="en-CA" b="1" dirty="0">
                <a:latin typeface="+mj-lt"/>
              </a:rPr>
              <a:t> Assistant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81E442-BF05-F540-BE20-DAD8B9124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3705" y="1013945"/>
            <a:ext cx="7844590" cy="516136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4904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Customize Web Chat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6E497BC-C703-2198-F56B-6DA3B2FAB7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672" y="1039528"/>
            <a:ext cx="10864656" cy="525539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596436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Create Action From Scratch and Set Initial Phrase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B0DC798-0B65-8A02-7BAD-711DE33608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2707" y="3697774"/>
            <a:ext cx="6506585" cy="276553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0C030FF-E3A6-4395-7129-553F47C8B6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707" y="1023515"/>
            <a:ext cx="6506585" cy="213671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E551B73-5094-BA44-6AC2-C6E7F105990B}"/>
              </a:ext>
            </a:extLst>
          </p:cNvPr>
          <p:cNvCxnSpPr>
            <a:cxnSpLocks/>
            <a:stCxn id="6" idx="2"/>
            <a:endCxn id="3" idx="0"/>
          </p:cNvCxnSpPr>
          <p:nvPr/>
        </p:nvCxnSpPr>
        <p:spPr>
          <a:xfrm>
            <a:off x="6096000" y="3160227"/>
            <a:ext cx="0" cy="537547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43317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Add More Example Phrases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690E9C-A97A-F4DC-F0E6-6C690996F6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4101" y="847024"/>
            <a:ext cx="6003797" cy="552201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B4B231D-9A9A-CAF5-6832-444CAB3115B3}"/>
              </a:ext>
            </a:extLst>
          </p:cNvPr>
          <p:cNvSpPr/>
          <p:nvPr/>
        </p:nvSpPr>
        <p:spPr>
          <a:xfrm>
            <a:off x="3272588" y="2011680"/>
            <a:ext cx="4167739" cy="442762"/>
          </a:xfrm>
          <a:prstGeom prst="rect">
            <a:avLst/>
          </a:prstGeom>
          <a:ln w="28575">
            <a:solidFill>
              <a:srgbClr val="1670FF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498B6F6-37A4-364A-E589-25A4D1659635}"/>
              </a:ext>
            </a:extLst>
          </p:cNvPr>
          <p:cNvCxnSpPr>
            <a:cxnSpLocks/>
          </p:cNvCxnSpPr>
          <p:nvPr/>
        </p:nvCxnSpPr>
        <p:spPr>
          <a:xfrm flipH="1">
            <a:off x="7517331" y="2233061"/>
            <a:ext cx="1934676" cy="0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3DB10E5-3146-6392-396A-7703C237927D}"/>
              </a:ext>
            </a:extLst>
          </p:cNvPr>
          <p:cNvSpPr txBox="1"/>
          <p:nvPr/>
        </p:nvSpPr>
        <p:spPr>
          <a:xfrm>
            <a:off x="9413507" y="2048395"/>
            <a:ext cx="4836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⭐</a:t>
            </a:r>
          </a:p>
        </p:txBody>
      </p:sp>
    </p:spTree>
    <p:extLst>
      <p:ext uri="{BB962C8B-B14F-4D97-AF65-F5344CB8AC3E}">
        <p14:creationId xmlns:p14="http://schemas.microsoft.com/office/powerpoint/2010/main" val="19953360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Create First Step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DCC631B-FCE9-E3B0-8095-A9722330E7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6442" y="1033812"/>
            <a:ext cx="9599115" cy="503010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832710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Add Custom Response Options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47A45A7-D298-F784-1676-DF0B18842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997" y="2085000"/>
            <a:ext cx="5004740" cy="316926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C43675B-D02B-FEB5-5CED-87173282F5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4500" y="1422406"/>
            <a:ext cx="5415783" cy="449445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142301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Agenda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CCBB2A-9653-B3A8-B8CF-E55B1670D8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CA" dirty="0">
                <a:latin typeface="+mj-lt"/>
              </a:rPr>
              <a:t>Overview of </a:t>
            </a:r>
            <a:r>
              <a:rPr lang="en-CA" dirty="0" err="1">
                <a:latin typeface="+mj-lt"/>
              </a:rPr>
              <a:t>Watsonx</a:t>
            </a:r>
            <a:r>
              <a:rPr lang="en-CA" dirty="0">
                <a:latin typeface="+mj-lt"/>
              </a:rPr>
              <a:t> Assistant</a:t>
            </a:r>
          </a:p>
          <a:p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Planning Your Assistant</a:t>
            </a:r>
          </a:p>
          <a:p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Terminology You Should Know</a:t>
            </a:r>
          </a:p>
          <a:p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Let’s Build a Chatbot</a:t>
            </a:r>
          </a:p>
          <a:p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Integrate with Db2</a:t>
            </a:r>
          </a:p>
          <a:p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Next Steps</a:t>
            </a:r>
          </a:p>
        </p:txBody>
      </p:sp>
    </p:spTree>
    <p:extLst>
      <p:ext uri="{BB962C8B-B14F-4D97-AF65-F5344CB8AC3E}">
        <p14:creationId xmlns:p14="http://schemas.microsoft.com/office/powerpoint/2010/main" val="26123039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A232238-5EB4-092E-6CE3-95D050A67B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7264" y="959929"/>
            <a:ext cx="8197472" cy="54527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Create Another Clarification Step</a:t>
            </a:r>
          </a:p>
        </p:txBody>
      </p:sp>
    </p:spTree>
    <p:extLst>
      <p:ext uri="{BB962C8B-B14F-4D97-AF65-F5344CB8AC3E}">
        <p14:creationId xmlns:p14="http://schemas.microsoft.com/office/powerpoint/2010/main" val="22795179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C971E81-EF48-709B-7C7C-998CC3E8E7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8016" y="1679062"/>
            <a:ext cx="7935968" cy="349987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Add Condition</a:t>
            </a:r>
          </a:p>
        </p:txBody>
      </p:sp>
    </p:spTree>
    <p:extLst>
      <p:ext uri="{BB962C8B-B14F-4D97-AF65-F5344CB8AC3E}">
        <p14:creationId xmlns:p14="http://schemas.microsoft.com/office/powerpoint/2010/main" val="17482635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Create an Agent Handoff Step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D8891CA-E310-3D78-E3F9-3EB05F0F92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5171" y="893857"/>
            <a:ext cx="8393230" cy="558713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498591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B2BECB8B-DD70-ECFE-2537-25ABAAEB31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3273" y="3497885"/>
            <a:ext cx="5959018" cy="305424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Connect to Agent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ADC4CF-3ACB-FDD3-FF3A-A087F09B99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273" y="922116"/>
            <a:ext cx="5959018" cy="227418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485559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Create Final Response Step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F063566-86AA-FA0D-973A-56542BDDE5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5621" y="934953"/>
            <a:ext cx="7420758" cy="547802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683102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Edit Response in JSON View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197531-4DE8-F14B-A82A-6A30D552F1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049" y="1247140"/>
            <a:ext cx="10223902" cy="436372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813673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End the Action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AFD927C-F651-6DA0-0BBB-041A86E77B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230" y="1472669"/>
            <a:ext cx="10375540" cy="391266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378498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Use Visualization Tool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4D4CFB2-D336-2F39-C4AF-3AA2089B19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877" y="1341414"/>
            <a:ext cx="5170671" cy="450029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D15E165-90E6-E340-B4C5-8AB5AD3964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0774" y="1341414"/>
            <a:ext cx="5102241" cy="450029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AB81C6A7-B098-0BD0-40D9-0BCC987BA37B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>
            <a:off x="5751548" y="3591560"/>
            <a:ext cx="709226" cy="0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20320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Preview Your Action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E14922-1B80-5F81-4985-8E1704CF0B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9376" y="899160"/>
            <a:ext cx="3854493" cy="550594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FA52177-B385-C3A8-B3DB-11CBCB2F3D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1605" y="1257674"/>
            <a:ext cx="3854493" cy="478891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ACAA365-4110-2E8A-63DB-82F83EDCB057}"/>
              </a:ext>
            </a:extLst>
          </p:cNvPr>
          <p:cNvCxnSpPr>
            <a:cxnSpLocks/>
            <a:stCxn id="4" idx="3"/>
            <a:endCxn id="7" idx="1"/>
          </p:cNvCxnSpPr>
          <p:nvPr/>
        </p:nvCxnSpPr>
        <p:spPr>
          <a:xfrm>
            <a:off x="5443869" y="3652132"/>
            <a:ext cx="1477736" cy="0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98779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ED1E0B2-0440-F85E-027D-40EBDA946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3207757"/>
            <a:ext cx="10210800" cy="442486"/>
          </a:xfrm>
        </p:spPr>
        <p:txBody>
          <a:bodyPr>
            <a:noAutofit/>
          </a:bodyPr>
          <a:lstStyle/>
          <a:p>
            <a:pPr algn="ctr"/>
            <a:r>
              <a:rPr lang="en-US" sz="4500" b="1" dirty="0">
                <a:latin typeface="+mj-lt"/>
              </a:rPr>
              <a:t>Integrate with Db2i</a:t>
            </a:r>
          </a:p>
        </p:txBody>
      </p:sp>
    </p:spTree>
    <p:extLst>
      <p:ext uri="{BB962C8B-B14F-4D97-AF65-F5344CB8AC3E}">
        <p14:creationId xmlns:p14="http://schemas.microsoft.com/office/powerpoint/2010/main" val="26693316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ED1E0B2-0440-F85E-027D-40EBDA946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3207757"/>
            <a:ext cx="10210800" cy="442486"/>
          </a:xfrm>
        </p:spPr>
        <p:txBody>
          <a:bodyPr>
            <a:noAutofit/>
          </a:bodyPr>
          <a:lstStyle/>
          <a:p>
            <a:pPr algn="ctr"/>
            <a:r>
              <a:rPr lang="en-US" sz="4500" b="1" dirty="0">
                <a:latin typeface="+mj-lt"/>
              </a:rPr>
              <a:t>Overview of </a:t>
            </a:r>
            <a:r>
              <a:rPr lang="en-US" sz="4500" b="1" dirty="0" err="1">
                <a:latin typeface="+mj-lt"/>
              </a:rPr>
              <a:t>Watsonx</a:t>
            </a:r>
            <a:r>
              <a:rPr lang="en-US" sz="4500" b="1" dirty="0">
                <a:latin typeface="+mj-lt"/>
              </a:rPr>
              <a:t> Assistant</a:t>
            </a:r>
          </a:p>
        </p:txBody>
      </p:sp>
    </p:spTree>
    <p:extLst>
      <p:ext uri="{BB962C8B-B14F-4D97-AF65-F5344CB8AC3E}">
        <p14:creationId xmlns:p14="http://schemas.microsoft.com/office/powerpoint/2010/main" val="34626935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AFBC71C-200D-7131-5F3D-F9E77543FF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152" y="1186078"/>
            <a:ext cx="5514848" cy="465909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Create Table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663F441-2584-675F-C120-09B06E210B9D}"/>
              </a:ext>
            </a:extLst>
          </p:cNvPr>
          <p:cNvCxnSpPr>
            <a:cxnSpLocks/>
            <a:stCxn id="3" idx="3"/>
            <a:endCxn id="17" idx="1"/>
          </p:cNvCxnSpPr>
          <p:nvPr/>
        </p:nvCxnSpPr>
        <p:spPr>
          <a:xfrm>
            <a:off x="6096000" y="3515626"/>
            <a:ext cx="733788" cy="0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43EE145D-E0D1-837D-DDC7-0C70B45DCE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9788" y="2710231"/>
            <a:ext cx="4880041" cy="161079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698089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Create REST Server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18B838-C6E4-E62A-BB8F-6B24D725874F}"/>
              </a:ext>
            </a:extLst>
          </p:cNvPr>
          <p:cNvSpPr txBox="1"/>
          <p:nvPr/>
        </p:nvSpPr>
        <p:spPr>
          <a:xfrm>
            <a:off x="704639" y="872796"/>
            <a:ext cx="3554128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700" dirty="0">
                <a:latin typeface="+mj-lt"/>
              </a:rPr>
              <a:t>👨🏻‍💻Server Source Code: </a:t>
            </a:r>
            <a:r>
              <a:rPr lang="en-US" sz="1700" dirty="0">
                <a:latin typeface="+mj-lt"/>
                <a:hlinkClick r:id="rId2"/>
              </a:rPr>
              <a:t>server.js </a:t>
            </a:r>
            <a:endParaRPr lang="en-CA" sz="17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5D31C80-76C8-30F8-DE6C-6A975412E972}"/>
              </a:ext>
            </a:extLst>
          </p:cNvPr>
          <p:cNvSpPr txBox="1"/>
          <p:nvPr/>
        </p:nvSpPr>
        <p:spPr>
          <a:xfrm>
            <a:off x="704639" y="5690588"/>
            <a:ext cx="4445458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7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SELECT * FROM CONNECTME.ACCOUNT WHERE EMAIL_ADDRESS = ?</a:t>
            </a:r>
            <a:endParaRPr lang="en-US" sz="17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C5A2A67-597A-56FB-EB76-E01C43FCB58D}"/>
              </a:ext>
            </a:extLst>
          </p:cNvPr>
          <p:cNvSpPr txBox="1"/>
          <p:nvPr/>
        </p:nvSpPr>
        <p:spPr>
          <a:xfrm>
            <a:off x="5885637" y="5690589"/>
            <a:ext cx="5575787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7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UPDATE CONNECTME.ACCOUNT SET NAME = ?, ACCOUNT_NUMBER = ? WHERE EMAIL_ADDRESS = ?</a:t>
            </a:r>
            <a:endParaRPr lang="en-US" sz="17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592B924E-C574-5BB7-C938-FD4AAE6D2E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639" y="1342830"/>
            <a:ext cx="4445457" cy="418708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36595910-35D7-D118-8517-145065AB0C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5637" y="1342829"/>
            <a:ext cx="5575787" cy="418708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942624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Create Service Commander Definition to Start Server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4FAD32-4F13-6DD2-4EE6-3D4CFF8A7A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458" y="2737630"/>
            <a:ext cx="5299291" cy="172924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EC4A5C5-0577-67AB-9AF1-F4DAC8378F5C}"/>
              </a:ext>
            </a:extLst>
          </p:cNvPr>
          <p:cNvCxnSpPr>
            <a:cxnSpLocks/>
            <a:stCxn id="3" idx="3"/>
            <a:endCxn id="11" idx="1"/>
          </p:cNvCxnSpPr>
          <p:nvPr/>
        </p:nvCxnSpPr>
        <p:spPr>
          <a:xfrm flipV="1">
            <a:off x="6076749" y="3602250"/>
            <a:ext cx="1103697" cy="1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DEE4A4AA-5C14-DA1D-617D-E2943C7836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0446" y="1820920"/>
            <a:ext cx="4103726" cy="356265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49A527A-2281-72FF-8BCC-820DB154C6C8}"/>
              </a:ext>
            </a:extLst>
          </p:cNvPr>
          <p:cNvSpPr txBox="1"/>
          <p:nvPr/>
        </p:nvSpPr>
        <p:spPr>
          <a:xfrm>
            <a:off x="777458" y="1717685"/>
            <a:ext cx="531854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u="sng" dirty="0">
                <a:solidFill>
                  <a:srgbClr val="1670FF"/>
                </a:solidFill>
                <a:latin typeface="+mj-lt"/>
              </a:rPr>
              <a:t>Service Commander</a:t>
            </a:r>
            <a:br>
              <a:rPr lang="en-CA" dirty="0">
                <a:latin typeface="+mj-lt"/>
              </a:rPr>
            </a:br>
            <a:r>
              <a:rPr lang="en-CA" dirty="0">
                <a:latin typeface="+mj-lt"/>
              </a:rPr>
              <a:t>A utility for managing services and applications running on IBM </a:t>
            </a:r>
            <a:r>
              <a:rPr lang="en-CA" dirty="0" err="1">
                <a:latin typeface="+mj-lt"/>
              </a:rPr>
              <a:t>i</a:t>
            </a:r>
            <a:endParaRPr lang="en-CA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558766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Create </a:t>
            </a:r>
            <a:r>
              <a:rPr lang="en-CA" b="1" dirty="0" err="1">
                <a:latin typeface="+mj-lt"/>
              </a:rPr>
              <a:t>OpenAPI</a:t>
            </a:r>
            <a:r>
              <a:rPr lang="en-CA" b="1" dirty="0">
                <a:latin typeface="+mj-lt"/>
              </a:rPr>
              <a:t> Specification (in JSON format)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D3659D8-BE5B-D7E1-8074-673DF75D31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8136" y="1133314"/>
            <a:ext cx="6675797" cy="496910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5FC1F49-EE26-B8EF-E2C3-3F0CB21C62C5}"/>
              </a:ext>
            </a:extLst>
          </p:cNvPr>
          <p:cNvCxnSpPr>
            <a:cxnSpLocks/>
            <a:stCxn id="15" idx="3"/>
            <a:endCxn id="8" idx="1"/>
          </p:cNvCxnSpPr>
          <p:nvPr/>
        </p:nvCxnSpPr>
        <p:spPr>
          <a:xfrm>
            <a:off x="4573111" y="3617866"/>
            <a:ext cx="495025" cy="0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00CB8A64-E6C7-01E8-51C7-AFD2ACB647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540" y="1133314"/>
            <a:ext cx="4222571" cy="496910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104317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Test </a:t>
            </a:r>
            <a:r>
              <a:rPr lang="en-CA" b="1" dirty="0" err="1">
                <a:latin typeface="+mj-lt"/>
              </a:rPr>
              <a:t>OpenAPI</a:t>
            </a:r>
            <a:r>
              <a:rPr lang="en-CA" b="1" dirty="0">
                <a:latin typeface="+mj-lt"/>
              </a:rPr>
              <a:t> Specification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4B4822-25A0-56FA-F999-A8947A4D92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2389" y="1809056"/>
            <a:ext cx="4852423" cy="369708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BFA180C-F416-1E0C-D719-A3EB6C2252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929" y="1809620"/>
            <a:ext cx="5681990" cy="369652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224159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Build Custom Extension in </a:t>
            </a:r>
            <a:r>
              <a:rPr lang="en-CA" b="1" dirty="0" err="1">
                <a:latin typeface="+mj-lt"/>
              </a:rPr>
              <a:t>Catelog</a:t>
            </a:r>
            <a:endParaRPr lang="en-CA" b="1" dirty="0">
              <a:latin typeface="+mj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580956B-E512-9615-ED5F-302F50D9E6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7451" y="879232"/>
            <a:ext cx="7057098" cy="547795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518844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Import </a:t>
            </a:r>
            <a:r>
              <a:rPr lang="en-CA" b="1" dirty="0" err="1">
                <a:latin typeface="+mj-lt"/>
              </a:rPr>
              <a:t>OpenAPI</a:t>
            </a:r>
            <a:r>
              <a:rPr lang="en-CA" b="1" dirty="0">
                <a:latin typeface="+mj-lt"/>
              </a:rPr>
              <a:t> Specification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CE5F1C6-5CB7-F70C-2428-E5DFAA5E73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528" y="1698161"/>
            <a:ext cx="4097389" cy="251656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6D26870-AB5D-3092-B22A-77718CF631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0538" y="862404"/>
            <a:ext cx="5834402" cy="132859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BA45D1E-5339-EF3E-BF00-02ED8BBEED57}"/>
              </a:ext>
            </a:extLst>
          </p:cNvPr>
          <p:cNvCxnSpPr>
            <a:cxnSpLocks/>
            <a:stCxn id="3" idx="3"/>
            <a:endCxn id="8" idx="1"/>
          </p:cNvCxnSpPr>
          <p:nvPr/>
        </p:nvCxnSpPr>
        <p:spPr>
          <a:xfrm flipV="1">
            <a:off x="4553917" y="1526703"/>
            <a:ext cx="956621" cy="1429740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4BE3A6E-DF91-3243-D1AA-E00687FD2C0E}"/>
              </a:ext>
            </a:extLst>
          </p:cNvPr>
          <p:cNvCxnSpPr>
            <a:cxnSpLocks/>
            <a:stCxn id="3" idx="3"/>
            <a:endCxn id="25" idx="1"/>
          </p:cNvCxnSpPr>
          <p:nvPr/>
        </p:nvCxnSpPr>
        <p:spPr>
          <a:xfrm>
            <a:off x="4553917" y="2956443"/>
            <a:ext cx="956621" cy="1516835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42A86887-5C6E-EA65-4384-06220BD8CD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0538" y="2346002"/>
            <a:ext cx="5834402" cy="425455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3902386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Add Extension to </a:t>
            </a:r>
            <a:r>
              <a:rPr lang="en-CA" b="1" dirty="0" err="1">
                <a:latin typeface="+mj-lt"/>
              </a:rPr>
              <a:t>Watsonx</a:t>
            </a:r>
            <a:r>
              <a:rPr lang="en-CA" b="1" dirty="0">
                <a:latin typeface="+mj-lt"/>
              </a:rPr>
              <a:t> Assistant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8AEB40B-C404-8A41-0818-5577FF238B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4263" y="917496"/>
            <a:ext cx="5603474" cy="551717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9108137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Create New Action with Initial Step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C7EC77-94F5-CBB8-D3FF-E42DDBD35D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814" y="1235607"/>
            <a:ext cx="10980372" cy="462824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6908634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Create Step with Extension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DAAC944-1579-8951-38A0-7CEF8AA1E7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4334" y="1420169"/>
            <a:ext cx="5341035" cy="42958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2B5A869-921C-0515-FB8F-59A6D1D3C1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735" y="2330512"/>
            <a:ext cx="5485049" cy="247511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3541913-40A3-007D-66B3-EEBBE5B43127}"/>
              </a:ext>
            </a:extLst>
          </p:cNvPr>
          <p:cNvCxnSpPr>
            <a:cxnSpLocks/>
            <a:stCxn id="16" idx="3"/>
            <a:endCxn id="14" idx="1"/>
          </p:cNvCxnSpPr>
          <p:nvPr/>
        </p:nvCxnSpPr>
        <p:spPr>
          <a:xfrm>
            <a:off x="5879784" y="3568069"/>
            <a:ext cx="544550" cy="0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15735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What is </a:t>
            </a:r>
            <a:r>
              <a:rPr lang="en-CA" b="1" dirty="0" err="1">
                <a:latin typeface="+mj-lt"/>
              </a:rPr>
              <a:t>Watsonx</a:t>
            </a:r>
            <a:r>
              <a:rPr lang="en-CA" b="1" dirty="0">
                <a:latin typeface="+mj-lt"/>
              </a:rPr>
              <a:t> Assistant?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CCBB2A-9653-B3A8-B8CF-E55B1670D8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10897" y="1044454"/>
            <a:ext cx="5831487" cy="5128592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latin typeface="+mj-lt"/>
              </a:rPr>
              <a:t>“Conversational AI solution that empowers anyone to effortlessly build generative AI Assistants that deliver frictionless self-service experiences to customers”</a:t>
            </a:r>
          </a:p>
          <a:p>
            <a:pPr marL="0" indent="0" algn="ctr">
              <a:buNone/>
            </a:pPr>
            <a:r>
              <a:rPr lang="en-US" dirty="0">
                <a:latin typeface="+mj-lt"/>
              </a:rPr>
              <a:t>↓</a:t>
            </a:r>
          </a:p>
          <a:p>
            <a:pPr marL="0" indent="0" algn="ctr">
              <a:buNone/>
            </a:pPr>
            <a:r>
              <a:rPr lang="en-US" dirty="0">
                <a:solidFill>
                  <a:srgbClr val="1670FF"/>
                </a:solidFill>
                <a:latin typeface="+mj-lt"/>
              </a:rPr>
              <a:t>Use </a:t>
            </a:r>
            <a:r>
              <a:rPr lang="en-US" dirty="0" err="1">
                <a:solidFill>
                  <a:srgbClr val="1670FF"/>
                </a:solidFill>
                <a:latin typeface="+mj-lt"/>
              </a:rPr>
              <a:t>Watsonx</a:t>
            </a:r>
            <a:r>
              <a:rPr lang="en-US" dirty="0">
                <a:solidFill>
                  <a:srgbClr val="1670FF"/>
                </a:solidFill>
                <a:latin typeface="+mj-lt"/>
              </a:rPr>
              <a:t> Assistant to build your own branded live chatbot</a:t>
            </a:r>
          </a:p>
          <a:p>
            <a:pPr marL="0" indent="0">
              <a:buNone/>
            </a:pPr>
            <a:endParaRPr lang="en-US" dirty="0">
              <a:latin typeface="+mj-lt"/>
            </a:endParaRPr>
          </a:p>
          <a:p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💻 Bring the assistant to your customers, where they are</a:t>
            </a:r>
          </a:p>
          <a:p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🧠 Create AI-driven conversational flows</a:t>
            </a:r>
          </a:p>
          <a:p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📑 Embed existing help content</a:t>
            </a:r>
          </a:p>
          <a:p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🤝 Connect to your customer service teams</a:t>
            </a:r>
          </a:p>
          <a:p>
            <a:endParaRPr lang="en-CA" dirty="0">
              <a:latin typeface="+mj-lt"/>
            </a:endParaRPr>
          </a:p>
          <a:p>
            <a:r>
              <a:rPr lang="en-US" dirty="0">
                <a:latin typeface="+mj-lt"/>
              </a:rPr>
              <a:t>🎯 Track customer engagement and satisfaction</a:t>
            </a:r>
            <a:endParaRPr lang="en-CA" dirty="0">
              <a:latin typeface="+mj-lt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70754815-AFE5-3BF3-180C-020FA22187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5042" y="1658196"/>
            <a:ext cx="5499480" cy="3901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992825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Create Success and Failure Steps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24F70C7-444F-B5D0-84DE-AA7EE5F0227A}"/>
              </a:ext>
            </a:extLst>
          </p:cNvPr>
          <p:cNvSpPr txBox="1"/>
          <p:nvPr/>
        </p:nvSpPr>
        <p:spPr>
          <a:xfrm>
            <a:off x="625764" y="876703"/>
            <a:ext cx="49010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u="sng" dirty="0">
                <a:solidFill>
                  <a:srgbClr val="1670FF"/>
                </a:solidFill>
                <a:latin typeface="+mj-lt"/>
              </a:rPr>
              <a:t>Extension Success</a:t>
            </a:r>
            <a:endParaRPr lang="en-CA" u="sng" dirty="0"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F7A116A-E1F0-5545-49BB-CFAC6357EAEC}"/>
              </a:ext>
            </a:extLst>
          </p:cNvPr>
          <p:cNvSpPr txBox="1"/>
          <p:nvPr/>
        </p:nvSpPr>
        <p:spPr>
          <a:xfrm>
            <a:off x="6096001" y="876703"/>
            <a:ext cx="54974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u="sng" dirty="0">
                <a:solidFill>
                  <a:srgbClr val="1670FF"/>
                </a:solidFill>
                <a:latin typeface="+mj-lt"/>
              </a:rPr>
              <a:t>Extension Failure</a:t>
            </a:r>
            <a:endParaRPr lang="en-CA" u="sng" dirty="0">
              <a:latin typeface="+mj-lt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CFAD881-FAB1-54D8-588A-D6A75D3B25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078" y="1405473"/>
            <a:ext cx="5246380" cy="462899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5A63B30-9C2E-39EB-AF02-296849D002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4457" y="1405473"/>
            <a:ext cx="5400489" cy="462899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0120193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Preview Your Action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CE7EA1-16CB-2624-3E9B-075F358B60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5426" y="945459"/>
            <a:ext cx="4049828" cy="538091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6590F4E-2A93-C358-82DA-3AC3A4463B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9654" y="2504822"/>
            <a:ext cx="4575785" cy="226218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49F7190-6E8F-F810-BA1B-844C531106C6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5635254" y="3635915"/>
            <a:ext cx="1054400" cy="0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014503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Duplicate Action and Update Phrase + Initial Step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E7ACFD-2E07-3A01-7A9D-C3CFF727F6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797" y="2854565"/>
            <a:ext cx="4125166" cy="156378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368D803-B336-7ABE-2AA5-A8368BECCF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1234" y="1763992"/>
            <a:ext cx="7154671" cy="374493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850334B-CC16-17F9-46C6-938CCFE89F79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4397963" y="3636459"/>
            <a:ext cx="343271" cy="0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082114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Create Clarification Step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75D9B58-A493-AC83-9833-116C327E54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6188" y="962024"/>
            <a:ext cx="6739624" cy="540067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8328969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AE12CFE-98EB-3109-17C0-15A302C4BD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7140" y="1415697"/>
            <a:ext cx="5344275" cy="429580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Create Step with Extension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3541913-40A3-007D-66B3-EEBBE5B43127}"/>
              </a:ext>
            </a:extLst>
          </p:cNvPr>
          <p:cNvCxnSpPr>
            <a:cxnSpLocks/>
            <a:stCxn id="6" idx="3"/>
            <a:endCxn id="3" idx="1"/>
          </p:cNvCxnSpPr>
          <p:nvPr/>
        </p:nvCxnSpPr>
        <p:spPr>
          <a:xfrm>
            <a:off x="5954210" y="3563598"/>
            <a:ext cx="542930" cy="0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04E2736F-862E-B18A-17A9-63AE619458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417" y="1415697"/>
            <a:ext cx="5643793" cy="429580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2962240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Create Final Step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3F9E37A-C68C-2FA2-75C0-1348917A77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9071" y="866375"/>
            <a:ext cx="6473858" cy="557252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9049374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Preview Your Action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49F7190-6E8F-F810-BA1B-844C531106C6}"/>
              </a:ext>
            </a:extLst>
          </p:cNvPr>
          <p:cNvCxnSpPr>
            <a:cxnSpLocks/>
            <a:stCxn id="3" idx="3"/>
            <a:endCxn id="7" idx="1"/>
          </p:cNvCxnSpPr>
          <p:nvPr/>
        </p:nvCxnSpPr>
        <p:spPr>
          <a:xfrm>
            <a:off x="3961329" y="3631132"/>
            <a:ext cx="698335" cy="0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5D852C14-F2AB-2A11-0247-DF0AC54033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273" y="1493683"/>
            <a:ext cx="3381056" cy="427489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E516069-0146-FB39-2780-9BCB049B9D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9664" y="1493682"/>
            <a:ext cx="3339764" cy="427489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CFCAFBA-17F3-5FAB-36BC-CF9B9408C7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97764" y="1493681"/>
            <a:ext cx="2892815" cy="42749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0216B9E-EA31-DA0A-893C-6D380B87E63D}"/>
              </a:ext>
            </a:extLst>
          </p:cNvPr>
          <p:cNvCxnSpPr>
            <a:cxnSpLocks/>
            <a:stCxn id="7" idx="3"/>
            <a:endCxn id="15" idx="1"/>
          </p:cNvCxnSpPr>
          <p:nvPr/>
        </p:nvCxnSpPr>
        <p:spPr>
          <a:xfrm flipV="1">
            <a:off x="7999428" y="3631131"/>
            <a:ext cx="698336" cy="1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269619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ED1E0B2-0440-F85E-027D-40EBDA946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3207757"/>
            <a:ext cx="10210800" cy="442486"/>
          </a:xfrm>
        </p:spPr>
        <p:txBody>
          <a:bodyPr>
            <a:noAutofit/>
          </a:bodyPr>
          <a:lstStyle/>
          <a:p>
            <a:pPr algn="ctr"/>
            <a:r>
              <a:rPr lang="en-US" sz="4500" b="1" dirty="0">
                <a:latin typeface="+mj-lt"/>
              </a:rPr>
              <a:t>Next Steps</a:t>
            </a:r>
          </a:p>
        </p:txBody>
      </p:sp>
    </p:spTree>
    <p:extLst>
      <p:ext uri="{BB962C8B-B14F-4D97-AF65-F5344CB8AC3E}">
        <p14:creationId xmlns:p14="http://schemas.microsoft.com/office/powerpoint/2010/main" val="102775906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Add More Actions with Templates</a:t>
            </a:r>
          </a:p>
        </p:txBody>
      </p:sp>
      <p:pic>
        <p:nvPicPr>
          <p:cNvPr id="1026" name="Picture 2" descr="Template details">
            <a:extLst>
              <a:ext uri="{FF2B5EF4-FFF2-40B4-BE49-F238E27FC236}">
                <a16:creationId xmlns:a16="http://schemas.microsoft.com/office/drawing/2014/main" id="{A49D8EA1-354E-4994-2A72-DD5B67E993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2899" y="913975"/>
            <a:ext cx="8886202" cy="5530672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901588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Adjust Default Actions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B07AF8-69AB-0391-6F52-3FC3DB4E34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909" y="1836566"/>
            <a:ext cx="10750181" cy="318486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749677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How Does It Work?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670C23-2205-3955-DD78-F2EC74E94A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339" y="797976"/>
            <a:ext cx="10975992" cy="5840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71210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Adjust Global Settings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639ADB0-9701-10B5-4089-74D8A3960B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670" y="2861508"/>
            <a:ext cx="3762460" cy="299535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5C8B9A5-91DB-116D-6C75-EF5816034825}"/>
              </a:ext>
            </a:extLst>
          </p:cNvPr>
          <p:cNvSpPr txBox="1"/>
          <p:nvPr/>
        </p:nvSpPr>
        <p:spPr>
          <a:xfrm>
            <a:off x="493670" y="1461185"/>
            <a:ext cx="376246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u="sng" dirty="0">
                <a:solidFill>
                  <a:srgbClr val="1670FF"/>
                </a:solidFill>
                <a:latin typeface="+mj-lt"/>
              </a:rPr>
              <a:t>Clarifying Questions</a:t>
            </a:r>
          </a:p>
          <a:p>
            <a:pPr algn="ctr"/>
            <a:r>
              <a:rPr lang="en-US" dirty="0">
                <a:latin typeface="+mj-lt"/>
              </a:rPr>
              <a:t>Show options when multiple actions seem to match what the customer wants</a:t>
            </a:r>
            <a:endParaRPr lang="en-CA" dirty="0">
              <a:latin typeface="+mj-lt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09EF824-C8DF-565F-F8DC-54F5CD9F2B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9555" y="2861508"/>
            <a:ext cx="3215140" cy="299535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9827509-B442-4FF3-84D7-97D24099EA2D}"/>
              </a:ext>
            </a:extLst>
          </p:cNvPr>
          <p:cNvSpPr txBox="1"/>
          <p:nvPr/>
        </p:nvSpPr>
        <p:spPr>
          <a:xfrm>
            <a:off x="4739555" y="1461184"/>
            <a:ext cx="321514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u="sng" dirty="0">
                <a:solidFill>
                  <a:srgbClr val="1670FF"/>
                </a:solidFill>
                <a:latin typeface="+mj-lt"/>
              </a:rPr>
              <a:t>Change Conversation Topics</a:t>
            </a:r>
            <a:br>
              <a:rPr lang="en-CA" dirty="0">
                <a:solidFill>
                  <a:srgbClr val="1670FF"/>
                </a:solidFill>
                <a:latin typeface="+mj-lt"/>
              </a:rPr>
            </a:br>
            <a:r>
              <a:rPr lang="en-US" dirty="0">
                <a:latin typeface="+mj-lt"/>
              </a:rPr>
              <a:t>Switch to other actions when customers ask about other topics</a:t>
            </a:r>
            <a:endParaRPr lang="en-CA" dirty="0">
              <a:latin typeface="+mj-lt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14B4671-B834-669E-BD7E-E4978FCD94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38120" y="2817594"/>
            <a:ext cx="3215140" cy="304033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D3C5293-FBBE-2E81-3AA8-C502C447E8B9}"/>
              </a:ext>
            </a:extLst>
          </p:cNvPr>
          <p:cNvSpPr txBox="1"/>
          <p:nvPr/>
        </p:nvSpPr>
        <p:spPr>
          <a:xfrm>
            <a:off x="8219550" y="1461184"/>
            <a:ext cx="365228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u="sng" dirty="0">
                <a:solidFill>
                  <a:srgbClr val="1670FF"/>
                </a:solidFill>
                <a:latin typeface="+mj-lt"/>
              </a:rPr>
              <a:t>Intelligent Information Gathering</a:t>
            </a:r>
            <a:br>
              <a:rPr lang="en-CA" dirty="0">
                <a:solidFill>
                  <a:srgbClr val="1670FF"/>
                </a:solidFill>
                <a:latin typeface="+mj-lt"/>
              </a:rPr>
            </a:br>
            <a:r>
              <a:rPr lang="en-US" dirty="0">
                <a:latin typeface="+mj-lt"/>
              </a:rPr>
              <a:t>The assistant retrieves and uses prior inputs to streamline the conversation</a:t>
            </a:r>
            <a:endParaRPr lang="en-CA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8888653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ED1E0B2-0440-F85E-027D-40EBDA946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3207757"/>
            <a:ext cx="10210800" cy="442486"/>
          </a:xfrm>
        </p:spPr>
        <p:txBody>
          <a:bodyPr>
            <a:noAutofit/>
          </a:bodyPr>
          <a:lstStyle/>
          <a:p>
            <a:pPr algn="ctr"/>
            <a:r>
              <a:rPr lang="en-US" sz="4500" b="1" dirty="0">
                <a:latin typeface="+mj-lt"/>
              </a:rPr>
              <a:t>Any Questions?</a:t>
            </a:r>
            <a:endParaRPr lang="en-CA" sz="45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7665440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Important Links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CCBB2A-9653-B3A8-B8CF-E55B1670D8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10896" y="832104"/>
            <a:ext cx="11473226" cy="5673471"/>
          </a:xfrm>
        </p:spPr>
        <p:txBody>
          <a:bodyPr/>
          <a:lstStyle/>
          <a:p>
            <a:pPr marL="0" indent="0">
              <a:buNone/>
            </a:pPr>
            <a:r>
              <a:rPr lang="en-CA" b="1" dirty="0">
                <a:latin typeface="+mj-lt"/>
              </a:rPr>
              <a:t>IBM </a:t>
            </a:r>
            <a:r>
              <a:rPr lang="en-CA" b="1" dirty="0" err="1">
                <a:latin typeface="+mj-lt"/>
              </a:rPr>
              <a:t>Watsonx</a:t>
            </a:r>
            <a:r>
              <a:rPr lang="en-CA" b="1" dirty="0">
                <a:latin typeface="+mj-lt"/>
              </a:rPr>
              <a:t> Assistant</a:t>
            </a:r>
          </a:p>
          <a:p>
            <a:r>
              <a:rPr lang="en-CA" sz="1600" dirty="0">
                <a:latin typeface="+mj-lt"/>
              </a:rPr>
              <a:t>Documentation			</a:t>
            </a:r>
            <a:r>
              <a:rPr lang="en-CA" sz="1600" dirty="0">
                <a:latin typeface="+mj-lt"/>
                <a:hlinkClick r:id="rId2"/>
              </a:rPr>
              <a:t>https://cloud.ibm.com/docs/watson-assistant</a:t>
            </a:r>
            <a:endParaRPr lang="en-CA" sz="1600" dirty="0">
              <a:latin typeface="+mj-lt"/>
            </a:endParaRPr>
          </a:p>
          <a:p>
            <a:endParaRPr lang="en-CA" sz="1600" dirty="0">
              <a:latin typeface="+mj-lt"/>
            </a:endParaRPr>
          </a:p>
          <a:p>
            <a:pPr marL="0" indent="0">
              <a:buNone/>
            </a:pPr>
            <a:r>
              <a:rPr lang="en-CA" sz="1600" b="1" dirty="0" err="1">
                <a:latin typeface="+mj-lt"/>
              </a:rPr>
              <a:t>ConnectMe</a:t>
            </a:r>
            <a:r>
              <a:rPr lang="en-CA" sz="1600" b="1" dirty="0">
                <a:latin typeface="+mj-lt"/>
              </a:rPr>
              <a:t> Demo Source</a:t>
            </a:r>
          </a:p>
          <a:p>
            <a:r>
              <a:rPr lang="en-CA" sz="1600" dirty="0">
                <a:latin typeface="+mj-lt"/>
              </a:rPr>
              <a:t>SQL Account Table		</a:t>
            </a:r>
            <a:r>
              <a:rPr lang="en-CA" sz="1600" dirty="0">
                <a:latin typeface="+mj-lt"/>
                <a:hlinkClick r:id="rId3"/>
              </a:rPr>
              <a:t>account.sql</a:t>
            </a:r>
            <a:endParaRPr lang="en-CA" sz="1600" dirty="0">
              <a:latin typeface="+mj-lt"/>
            </a:endParaRPr>
          </a:p>
          <a:p>
            <a:endParaRPr lang="en-CA" sz="1600" dirty="0">
              <a:latin typeface="+mj-lt"/>
            </a:endParaRPr>
          </a:p>
          <a:p>
            <a:r>
              <a:rPr lang="en-CA" sz="1600" dirty="0">
                <a:latin typeface="+mj-lt"/>
              </a:rPr>
              <a:t>REST Server			</a:t>
            </a:r>
            <a:r>
              <a:rPr lang="en-CA" sz="1600" dirty="0">
                <a:latin typeface="+mj-lt"/>
                <a:hlinkClick r:id="rId4"/>
              </a:rPr>
              <a:t>server.js</a:t>
            </a:r>
            <a:endParaRPr lang="en-CA" sz="1600" dirty="0">
              <a:latin typeface="+mj-lt"/>
            </a:endParaRPr>
          </a:p>
          <a:p>
            <a:endParaRPr lang="en-CA" sz="1600" dirty="0">
              <a:latin typeface="+mj-lt"/>
            </a:endParaRPr>
          </a:p>
          <a:p>
            <a:r>
              <a:rPr lang="en-CA" sz="1600" dirty="0" err="1">
                <a:latin typeface="+mj-lt"/>
              </a:rPr>
              <a:t>OpenAPI</a:t>
            </a:r>
            <a:r>
              <a:rPr lang="en-CA" sz="1600" dirty="0">
                <a:latin typeface="+mj-lt"/>
              </a:rPr>
              <a:t> Specification		</a:t>
            </a:r>
            <a:r>
              <a:rPr lang="en-CA" sz="1600" dirty="0">
                <a:latin typeface="+mj-lt"/>
                <a:hlinkClick r:id="rId5"/>
              </a:rPr>
              <a:t>swagger.json</a:t>
            </a:r>
            <a:endParaRPr lang="en-CA" sz="1600" dirty="0">
              <a:latin typeface="+mj-lt"/>
            </a:endParaRPr>
          </a:p>
          <a:p>
            <a:endParaRPr lang="en-CA" sz="1600" dirty="0">
              <a:latin typeface="+mj-lt"/>
            </a:endParaRPr>
          </a:p>
          <a:p>
            <a:pPr marL="0" indent="0">
              <a:buNone/>
            </a:pPr>
            <a:r>
              <a:rPr lang="en-CA" sz="1600" b="1" dirty="0">
                <a:latin typeface="+mj-lt"/>
              </a:rPr>
              <a:t>Service Commander</a:t>
            </a:r>
          </a:p>
          <a:p>
            <a:r>
              <a:rPr lang="en-CA" sz="1600" dirty="0">
                <a:latin typeface="+mj-lt"/>
              </a:rPr>
              <a:t>Documentation			</a:t>
            </a:r>
            <a:r>
              <a:rPr lang="en-CA" sz="1600" dirty="0">
                <a:latin typeface="+mj-lt"/>
                <a:hlinkClick r:id="rId6"/>
              </a:rPr>
              <a:t>https://github.com/ThePrez/ServiceCommander-IBMi</a:t>
            </a:r>
            <a:endParaRPr lang="en-CA" sz="1600" dirty="0">
              <a:latin typeface="+mj-lt"/>
            </a:endParaRPr>
          </a:p>
          <a:p>
            <a:pPr marL="0" indent="0">
              <a:buNone/>
            </a:pPr>
            <a:endParaRPr lang="en-CA" sz="1600" dirty="0">
              <a:latin typeface="+mj-lt"/>
            </a:endParaRPr>
          </a:p>
          <a:p>
            <a:endParaRPr lang="en-CA" sz="1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1446138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8812" y="221657"/>
            <a:ext cx="10210800" cy="442486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b="1" dirty="0">
                <a:latin typeface="+mj-lt"/>
              </a:rPr>
              <a:t>For More Information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14377"/>
            <a:fld id="{C86DB6BA-D2A3-0548-99DE-7EA3F6D8C650}" type="slidenum">
              <a:rPr lang="en-US">
                <a:solidFill>
                  <a:srgbClr val="000000"/>
                </a:solidFill>
                <a:latin typeface="Arial" panose="020B0604020202020204" pitchFamily="34" charset="0"/>
              </a:rPr>
              <a:pPr defTabSz="914377"/>
              <a:t>53</a:t>
            </a:fld>
            <a:endParaRPr lang="en-US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4" name="Group 7"/>
          <p:cNvGraphicFramePr>
            <a:graphicFrameLocks noGrp="1"/>
          </p:cNvGraphicFramePr>
          <p:nvPr/>
        </p:nvGraphicFramePr>
        <p:xfrm>
          <a:off x="386178" y="809977"/>
          <a:ext cx="11241666" cy="5659344"/>
        </p:xfrm>
        <a:graphic>
          <a:graphicData uri="http://schemas.openxmlformats.org/drawingml/2006/table">
            <a:tbl>
              <a:tblPr/>
              <a:tblGrid>
                <a:gridCol w="73354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250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50523">
                <a:tc>
                  <a:txBody>
                    <a:bodyPr/>
                    <a:lstStyle/>
                    <a:p>
                      <a:pPr marL="176213" marR="0" lvl="0" indent="-176213" algn="ct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Links You Need</a:t>
                      </a:r>
                    </a:p>
                  </a:txBody>
                  <a:tcPr marL="121927" marR="121927" marT="45691" marB="456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E87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Twitter</a:t>
                      </a:r>
                    </a:p>
                  </a:txBody>
                  <a:tcPr marL="121927" marR="121927" marT="45691" marB="456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E87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#Hashtags</a:t>
                      </a:r>
                    </a:p>
                  </a:txBody>
                  <a:tcPr marL="121927" marR="121927" marT="45691" marB="456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E87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08821">
                <a:tc>
                  <a:txBody>
                    <a:bodyPr/>
                    <a:lstStyle/>
                    <a:p>
                      <a:pPr marL="0" marR="0" lvl="0" indent="0" algn="l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IBM i Home Page:    </a:t>
                      </a: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  <a:hlinkClick r:id="rId2"/>
                        </a:rPr>
                        <a:t>https://www.ibm.com/it-infrastructure/power/os/ibm-i</a:t>
                      </a: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MS PGothic" charset="0"/>
                        <a:cs typeface="Arial" charset="0"/>
                      </a:endParaRPr>
                    </a:p>
                    <a:p>
                      <a:pPr marL="0" marR="0" lvl="0" indent="0" algn="l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(find link to Forrester Study and updated IBM </a:t>
                      </a:r>
                      <a:r>
                        <a:rPr kumimoji="0" lang="en-US" sz="15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i</a:t>
                      </a: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 Strategy Whitepaper)</a:t>
                      </a:r>
                    </a:p>
                    <a:p>
                      <a:pPr marL="0" marR="0" lvl="0" indent="0" algn="l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MS PGothic" charset="0"/>
                        <a:cs typeface="Arial" charset="0"/>
                      </a:endParaRPr>
                    </a:p>
                    <a:p>
                      <a:pPr marL="0" marR="0" lvl="0" indent="0" algn="l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IBM Strategy Whitepaper:   </a:t>
                      </a: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  <a:hlinkClick r:id="rId3"/>
                        </a:rPr>
                        <a:t>https://www.ibm.com/it-infrastructure/us-en/resources/power/i-strategy-roadmap/</a:t>
                      </a: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MS PGothic" charset="0"/>
                        <a:cs typeface="Arial" charset="0"/>
                      </a:endParaRPr>
                    </a:p>
                    <a:p>
                      <a:pPr marL="0" marR="0" lvl="0" indent="0" algn="l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MS PGothic" charset="0"/>
                        <a:cs typeface="Arial" charset="0"/>
                      </a:endParaRPr>
                    </a:p>
                    <a:p>
                      <a:pPr marL="0" marR="0" lvl="0" indent="0" algn="l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IBM Client Success:   </a:t>
                      </a:r>
                      <a:r>
                        <a:rPr lang="en-US" sz="1500" u="sng" dirty="0">
                          <a:latin typeface="+mj-lt"/>
                          <a:hlinkClick r:id="rId4"/>
                        </a:rPr>
                        <a:t>https://www.ibm.com/it-infrastructure/us-en/resources/power/ibm-i-customer-stories/</a:t>
                      </a:r>
                      <a:endParaRPr lang="en-US" sz="1500" u="sng" dirty="0">
                        <a:latin typeface="+mj-lt"/>
                      </a:endParaRPr>
                    </a:p>
                    <a:p>
                      <a:pPr marL="0" marR="0" lvl="0" indent="0" algn="l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MS PGothic" charset="0"/>
                        <a:cs typeface="Arial" charset="0"/>
                      </a:endParaRPr>
                    </a:p>
                    <a:p>
                      <a:pPr marL="0" marR="0" lvl="0" indent="0" algn="l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Support Life Cycle:   </a:t>
                      </a: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  <a:hlinkClick r:id="rId5"/>
                        </a:rPr>
                        <a:t>https://www.ibm.com/support/lifecycle/</a:t>
                      </a: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MS PGothic" charset="0"/>
                        <a:cs typeface="Arial" charset="0"/>
                      </a:endParaRPr>
                    </a:p>
                    <a:p>
                      <a:pPr marL="0" marR="0" lvl="0" indent="0" algn="l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MS PGothic" charset="0"/>
                        <a:cs typeface="Arial" charset="0"/>
                      </a:endParaRPr>
                    </a:p>
                    <a:p>
                      <a:pPr marL="0" marR="0" lvl="0" indent="0" algn="l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License Topics:   </a:t>
                      </a: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  <a:hlinkClick r:id="rId6"/>
                        </a:rPr>
                        <a:t>https://www-01.ibm.com/support/docview.wss?uid=nas8N1022087</a:t>
                      </a: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MS PGothic" charset="0"/>
                        <a:cs typeface="Arial" charset="0"/>
                      </a:endParaRPr>
                    </a:p>
                    <a:p>
                      <a:pPr marL="0" marR="0" lvl="0" indent="0" algn="l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MS PGothic" charset="0"/>
                        <a:cs typeface="Arial" charset="0"/>
                      </a:endParaRPr>
                    </a:p>
                    <a:p>
                      <a:pPr marL="0" marR="0" lvl="0" indent="0" algn="l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r>
                        <a:rPr kumimoji="0" lang="en-US" sz="15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Fortra</a:t>
                      </a: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 IBM i Marketplace Survey </a:t>
                      </a:r>
                      <a:r>
                        <a:rPr lang="en-US" sz="1500" dirty="0">
                          <a:latin typeface="+mj-lt"/>
                          <a:hlinkClick r:id="rId7"/>
                        </a:rPr>
                        <a:t>https://</a:t>
                      </a:r>
                      <a:r>
                        <a:rPr lang="en-US" sz="1500" dirty="0" err="1">
                          <a:latin typeface="+mj-lt"/>
                          <a:hlinkClick r:id="rId7"/>
                        </a:rPr>
                        <a:t>www.fortra.com</a:t>
                      </a:r>
                      <a:r>
                        <a:rPr lang="en-US" sz="1500" dirty="0">
                          <a:latin typeface="+mj-lt"/>
                          <a:hlinkClick r:id="rId7"/>
                        </a:rPr>
                        <a:t>/resources/guides/</a:t>
                      </a:r>
                      <a:r>
                        <a:rPr lang="en-US" sz="1500" dirty="0" err="1">
                          <a:latin typeface="+mj-lt"/>
                          <a:hlinkClick r:id="rId7"/>
                        </a:rPr>
                        <a:t>ibm</a:t>
                      </a:r>
                      <a:r>
                        <a:rPr lang="en-US" sz="1500" dirty="0">
                          <a:latin typeface="+mj-lt"/>
                          <a:hlinkClick r:id="rId7"/>
                        </a:rPr>
                        <a:t>-i-marketplace-survey-results</a:t>
                      </a:r>
                      <a:endParaRPr lang="en-US" sz="1500" dirty="0">
                        <a:latin typeface="+mj-lt"/>
                      </a:endParaRPr>
                    </a:p>
                  </a:txBody>
                  <a:tcPr marL="121927" marR="121927" marT="45691" marB="4569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  <a:hlinkClick r:id="rId8"/>
                        </a:rPr>
                        <a:t>@IBMSystems</a:t>
                      </a: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 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  <a:hlinkClick r:id="rId9"/>
                        </a:rPr>
                        <a:t>@</a:t>
                      </a:r>
                      <a:r>
                        <a:rPr kumimoji="0" lang="en-US" sz="1500" b="0" i="0" u="sng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  <a:hlinkClick r:id="rId9"/>
                        </a:rPr>
                        <a:t>COMMONug</a:t>
                      </a:r>
                      <a:endParaRPr kumimoji="0" lang="en-US" sz="1500" b="0" i="0" u="sng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MS PGothic" charset="0"/>
                        <a:cs typeface="Arial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  <a:hlinkClick r:id="rId10"/>
                        </a:rPr>
                        <a:t>@</a:t>
                      </a:r>
                      <a:r>
                        <a:rPr kumimoji="0" lang="en-US" sz="1500" b="0" i="0" u="sng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  <a:hlinkClick r:id="rId10"/>
                        </a:rPr>
                        <a:t>IBMChampions</a:t>
                      </a:r>
                      <a:endParaRPr kumimoji="0" lang="en-US" sz="1500" b="0" i="0" u="sng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MS PGothic" charset="0"/>
                        <a:cs typeface="Arial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  <a:hlinkClick r:id="rId11"/>
                        </a:rPr>
                        <a:t>@</a:t>
                      </a:r>
                      <a:r>
                        <a:rPr kumimoji="0" lang="en-US" sz="1500" b="0" i="0" u="sng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  <a:hlinkClick r:id="rId11"/>
                        </a:rPr>
                        <a:t>IBMSystemsISVs</a:t>
                      </a:r>
                      <a:endParaRPr kumimoji="0" lang="en-US" sz="15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MS PGothic" charset="0"/>
                        <a:cs typeface="Arial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500" b="0" i="0" u="sng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  <a:hlinkClick r:id="rId12"/>
                        </a:rPr>
                        <a:t>@IBMiMag</a:t>
                      </a:r>
                      <a:r>
                        <a:rPr kumimoji="0" lang="en-US" sz="1500" b="0" i="0" u="sng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 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500" b="0" i="0" u="sng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  <a:hlinkClick r:id="rId13"/>
                        </a:rPr>
                        <a:t>@ITJungleNews</a:t>
                      </a:r>
                      <a:r>
                        <a:rPr kumimoji="0" lang="en-US" sz="1500" b="0" i="0" u="sng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 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  <a:hlinkClick r:id="rId14"/>
                        </a:rPr>
                        <a:t>@SAPonIBMi</a:t>
                      </a: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 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  <a:hlinkClick r:id="rId15"/>
                        </a:rPr>
                        <a:t>@</a:t>
                      </a:r>
                      <a:r>
                        <a:rPr kumimoji="0" lang="en-US" sz="1500" b="0" i="0" u="sng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  <a:hlinkClick r:id="rId15"/>
                        </a:rPr>
                        <a:t>SiDforIBMi</a:t>
                      </a:r>
                      <a:endParaRPr kumimoji="0" lang="en-US" sz="1500" b="0" i="0" u="sng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MS PGothic" charset="0"/>
                        <a:cs typeface="Arial" charset="0"/>
                      </a:endParaRPr>
                    </a:p>
                  </a:txBody>
                  <a:tcPr marL="121927" marR="121927" marT="45691" marB="456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#</a:t>
                      </a:r>
                      <a:r>
                        <a:rPr kumimoji="0" lang="en-US" sz="15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PowerSystems</a:t>
                      </a: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MS PGothic" charset="0"/>
                        <a:cs typeface="Arial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#</a:t>
                      </a:r>
                      <a:r>
                        <a:rPr kumimoji="0" lang="en-US" sz="15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IBMi</a:t>
                      </a:r>
                      <a:b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</a:b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#IBMAIX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#POWER9</a:t>
                      </a:r>
                      <a:b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</a:b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#</a:t>
                      </a:r>
                      <a:r>
                        <a:rPr kumimoji="0" lang="en-US" sz="15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LinuxonPower</a:t>
                      </a:r>
                      <a:b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</a:b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#</a:t>
                      </a:r>
                      <a:r>
                        <a:rPr kumimoji="0" lang="en-US" sz="15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OpenPOWER</a:t>
                      </a:r>
                      <a:b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</a:b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#</a:t>
                      </a:r>
                      <a:r>
                        <a:rPr kumimoji="0" lang="en-US" sz="15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HANAonPower</a:t>
                      </a: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MS PGothic" charset="0"/>
                        <a:cs typeface="Arial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#</a:t>
                      </a:r>
                      <a:r>
                        <a:rPr kumimoji="0" lang="en-US" sz="15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ITinfrastructure</a:t>
                      </a:r>
                      <a:b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</a:b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#</a:t>
                      </a:r>
                      <a:r>
                        <a:rPr kumimoji="0" lang="en-US" sz="15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OpenSource</a:t>
                      </a:r>
                      <a:b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</a:b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#</a:t>
                      </a:r>
                      <a:r>
                        <a:rPr kumimoji="0" lang="en-US" sz="15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HybridCloud</a:t>
                      </a: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MS PGothic" charset="0"/>
                        <a:cs typeface="Arial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#</a:t>
                      </a:r>
                      <a:r>
                        <a:rPr kumimoji="0" lang="en-US" sz="15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BigData</a:t>
                      </a: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MS PGothic" charset="0"/>
                        <a:cs typeface="Arial" charset="0"/>
                      </a:endParaRPr>
                    </a:p>
                  </a:txBody>
                  <a:tcPr marL="121927" marR="121927" marT="45691" marB="456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7185" name="Picture 5"/>
          <p:cNvPicPr>
            <a:picLocks noChangeAspect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94700" y="1851948"/>
            <a:ext cx="540144" cy="4908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408222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68905-D52C-C2CF-967D-A151C789D8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94358"/>
            <a:ext cx="3200400" cy="5426115"/>
          </a:xfrm>
        </p:spPr>
        <p:txBody>
          <a:bodyPr anchor="ctr">
            <a:normAutofit/>
          </a:bodyPr>
          <a:lstStyle/>
          <a:p>
            <a:r>
              <a:rPr lang="en-US" sz="3200" b="1"/>
              <a:t>Build a Watson AI Chatbot from Db2 - Sanjula Ganepola</a:t>
            </a:r>
            <a:endParaRPr lang="en-US" sz="32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B39EC3-F03D-D5FA-FE4B-9614DE9083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00600" y="731520"/>
            <a:ext cx="6625354" cy="975899"/>
          </a:xfrm>
        </p:spPr>
        <p:txBody>
          <a:bodyPr/>
          <a:lstStyle/>
          <a:p>
            <a:r>
              <a:rPr lang="en-US" sz="2000" dirty="0"/>
              <a:t>Please take the last minute of this session to complete the evaluation. A direct link to the evaluation can be found using the QR code below.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11F26D-7D7E-134F-20CF-287CC9BF3F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984370"/>
            <a:ext cx="4142110" cy="4142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94801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437549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ED1E0B2-0440-F85E-027D-40EBDA946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3207757"/>
            <a:ext cx="10210800" cy="442486"/>
          </a:xfrm>
        </p:spPr>
        <p:txBody>
          <a:bodyPr>
            <a:noAutofit/>
          </a:bodyPr>
          <a:lstStyle/>
          <a:p>
            <a:pPr algn="ctr"/>
            <a:r>
              <a:rPr lang="en-US" sz="4500" b="1" dirty="0">
                <a:latin typeface="+mj-lt"/>
              </a:rPr>
              <a:t>Planning Your Assistant</a:t>
            </a:r>
          </a:p>
        </p:txBody>
      </p:sp>
    </p:spTree>
    <p:extLst>
      <p:ext uri="{BB962C8B-B14F-4D97-AF65-F5344CB8AC3E}">
        <p14:creationId xmlns:p14="http://schemas.microsoft.com/office/powerpoint/2010/main" val="9248717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Before building an assistant…</a:t>
            </a:r>
          </a:p>
        </p:txBody>
      </p:sp>
      <p:pic>
        <p:nvPicPr>
          <p:cNvPr id="5122" name="Picture 2" descr="Diagram of a simple assistant">
            <a:extLst>
              <a:ext uri="{FF2B5EF4-FFF2-40B4-BE49-F238E27FC236}">
                <a16:creationId xmlns:a16="http://schemas.microsoft.com/office/drawing/2014/main" id="{6DEA6C0B-D4C0-16BA-492F-1222146791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348" y="1313560"/>
            <a:ext cx="6847755" cy="4230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3ECB0987-A47E-1038-BBDE-C6C40387100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10897" y="832104"/>
            <a:ext cx="4936964" cy="5414147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en-CA" dirty="0">
                <a:solidFill>
                  <a:srgbClr val="1670FF"/>
                </a:solidFill>
                <a:latin typeface="+mj-lt"/>
              </a:rPr>
              <a:t>Select an initial channel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CA" dirty="0">
                <a:latin typeface="+mj-lt"/>
              </a:rPr>
              <a:t>Where will customers use your assistant?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CA" dirty="0">
              <a:latin typeface="+mj-lt"/>
            </a:endParaRPr>
          </a:p>
          <a:p>
            <a:pPr>
              <a:buFont typeface="+mj-lt"/>
              <a:buAutoNum type="arabicPeriod"/>
            </a:pPr>
            <a:r>
              <a:rPr lang="en-CA" dirty="0">
                <a:solidFill>
                  <a:srgbClr val="1670FF"/>
                </a:solidFill>
                <a:latin typeface="+mj-lt"/>
              </a:rPr>
              <a:t>Select starting domain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CA" dirty="0">
                <a:latin typeface="+mj-lt"/>
              </a:rPr>
              <a:t>What topic domain can your assistant unify and automate?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CA" dirty="0">
              <a:latin typeface="+mj-lt"/>
            </a:endParaRPr>
          </a:p>
          <a:p>
            <a:pPr>
              <a:buFont typeface="+mj-lt"/>
              <a:buAutoNum type="arabicPeriod"/>
            </a:pPr>
            <a:r>
              <a:rPr lang="en-CA" dirty="0">
                <a:solidFill>
                  <a:srgbClr val="1670FF"/>
                </a:solidFill>
                <a:latin typeface="+mj-lt"/>
              </a:rPr>
              <a:t>Outline frequent topics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CA" dirty="0">
                <a:latin typeface="+mj-lt"/>
              </a:rPr>
              <a:t>What are the most frequent topics which are mostly informational in nature?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CA" dirty="0">
              <a:latin typeface="+mj-lt"/>
            </a:endParaRPr>
          </a:p>
          <a:p>
            <a:pPr>
              <a:buFont typeface="+mj-lt"/>
              <a:buAutoNum type="arabicPeriod"/>
            </a:pPr>
            <a:r>
              <a:rPr lang="en-CA" dirty="0">
                <a:solidFill>
                  <a:srgbClr val="1670FF"/>
                </a:solidFill>
                <a:latin typeface="+mj-lt"/>
              </a:rPr>
              <a:t>Collect content sources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CA" dirty="0">
                <a:latin typeface="+mj-lt"/>
              </a:rPr>
              <a:t>What help content is available to customers today?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CA" dirty="0">
              <a:latin typeface="+mj-lt"/>
            </a:endParaRPr>
          </a:p>
          <a:p>
            <a:pPr>
              <a:buFont typeface="+mj-lt"/>
              <a:buAutoNum type="arabicPeriod"/>
            </a:pPr>
            <a:r>
              <a:rPr lang="en-CA" dirty="0">
                <a:solidFill>
                  <a:srgbClr val="1670FF"/>
                </a:solidFill>
                <a:latin typeface="+mj-lt"/>
              </a:rPr>
              <a:t>Plan handoff strategy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CA" dirty="0">
                <a:latin typeface="+mj-lt"/>
              </a:rPr>
              <a:t>How should customers be routed to human agents?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CA" dirty="0">
              <a:latin typeface="+mj-lt"/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CA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91739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53">
            <a:extLst>
              <a:ext uri="{FF2B5EF4-FFF2-40B4-BE49-F238E27FC236}">
                <a16:creationId xmlns:a16="http://schemas.microsoft.com/office/drawing/2014/main" id="{CF7ABDE1-0333-DF62-3EB3-D2CCCA1435FB}"/>
              </a:ext>
            </a:extLst>
          </p:cNvPr>
          <p:cNvSpPr/>
          <p:nvPr/>
        </p:nvSpPr>
        <p:spPr>
          <a:xfrm>
            <a:off x="3909492" y="2241604"/>
            <a:ext cx="3995392" cy="300464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Demo Example – </a:t>
            </a:r>
            <a:r>
              <a:rPr lang="en-CA" b="1" dirty="0" err="1">
                <a:latin typeface="+mj-lt"/>
              </a:rPr>
              <a:t>ConnectMe</a:t>
            </a:r>
            <a:r>
              <a:rPr lang="en-CA" b="1" dirty="0">
                <a:latin typeface="+mj-lt"/>
              </a:rPr>
              <a:t> Inc. 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04DCEE92-11CF-59CF-7303-8605DF9524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77160" y="2624839"/>
            <a:ext cx="615028" cy="61502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33E3DD7-5DCB-E2A3-33AA-43290DEA605F}"/>
              </a:ext>
            </a:extLst>
          </p:cNvPr>
          <p:cNvSpPr txBox="1"/>
          <p:nvPr/>
        </p:nvSpPr>
        <p:spPr>
          <a:xfrm>
            <a:off x="1122522" y="3239581"/>
            <a:ext cx="1359417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CA" sz="1500" dirty="0">
                <a:latin typeface="+mj-lt"/>
              </a:rPr>
              <a:t>Customer A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020C0C11-B122-BADA-747F-DF20D8810B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77160" y="3990114"/>
            <a:ext cx="615028" cy="61502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62F4B8E-E048-90BB-2DD1-339F82B472E2}"/>
              </a:ext>
            </a:extLst>
          </p:cNvPr>
          <p:cNvSpPr txBox="1"/>
          <p:nvPr/>
        </p:nvSpPr>
        <p:spPr>
          <a:xfrm>
            <a:off x="1122523" y="4605142"/>
            <a:ext cx="1359417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CA" sz="1500" dirty="0">
                <a:latin typeface="+mj-lt"/>
              </a:rPr>
              <a:t>Customer B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9A1E2D8-D97F-AF29-39A9-804B47550AC8}"/>
              </a:ext>
            </a:extLst>
          </p:cNvPr>
          <p:cNvSpPr txBox="1"/>
          <p:nvPr/>
        </p:nvSpPr>
        <p:spPr>
          <a:xfrm>
            <a:off x="6235039" y="2241604"/>
            <a:ext cx="1664804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r" fontAlgn="auto">
              <a:buFont typeface="Arial"/>
              <a:buNone/>
            </a:pPr>
            <a:r>
              <a:rPr lang="en-CA" sz="1500" dirty="0" err="1">
                <a:latin typeface="+mj-lt"/>
              </a:rPr>
              <a:t>ConnectMe</a:t>
            </a:r>
            <a:r>
              <a:rPr lang="en-CA" sz="1500" dirty="0">
                <a:latin typeface="+mj-lt"/>
              </a:rPr>
              <a:t> Inc.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B10A95E1-E7B1-446F-447E-6D65EFC133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31107" y="2624267"/>
            <a:ext cx="615600" cy="6156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0693693-89A7-C028-8153-A45DD4B66E9E}"/>
              </a:ext>
            </a:extLst>
          </p:cNvPr>
          <p:cNvSpPr txBox="1"/>
          <p:nvPr/>
        </p:nvSpPr>
        <p:spPr>
          <a:xfrm>
            <a:off x="4081919" y="3239867"/>
            <a:ext cx="913975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CA" sz="1500" dirty="0">
                <a:latin typeface="+mj-lt"/>
              </a:rPr>
              <a:t>Support Rep A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F3F97427-9836-D177-C464-F5785D0210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96982" y="3989828"/>
            <a:ext cx="615600" cy="6156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2833DC4-EBAE-1068-16AC-01328B8BA582}"/>
              </a:ext>
            </a:extLst>
          </p:cNvPr>
          <p:cNvSpPr txBox="1"/>
          <p:nvPr/>
        </p:nvSpPr>
        <p:spPr>
          <a:xfrm>
            <a:off x="4047794" y="4605428"/>
            <a:ext cx="913975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CA" sz="1500" dirty="0">
                <a:latin typeface="+mj-lt"/>
              </a:rPr>
              <a:t>Support Rep B</a:t>
            </a: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B39D0FE5-48F8-B1E5-94E0-7F80582E343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917375" y="2624267"/>
            <a:ext cx="615600" cy="615600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2E6FEF73-D5F8-D909-4BBE-0F7CCB079B0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917375" y="3987894"/>
            <a:ext cx="615600" cy="615600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189B0CC-D863-5125-8BFE-09DEE9CC4EDA}"/>
              </a:ext>
            </a:extLst>
          </p:cNvPr>
          <p:cNvCxnSpPr>
            <a:cxnSpLocks/>
            <a:stCxn id="16" idx="3"/>
            <a:endCxn id="21" idx="1"/>
          </p:cNvCxnSpPr>
          <p:nvPr/>
        </p:nvCxnSpPr>
        <p:spPr>
          <a:xfrm>
            <a:off x="4846707" y="2932067"/>
            <a:ext cx="2070668" cy="0"/>
          </a:xfrm>
          <a:prstGeom prst="straightConnector1">
            <a:avLst/>
          </a:prstGeom>
          <a:ln>
            <a:solidFill>
              <a:srgbClr val="1670FF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9725972-EEEF-8C05-F0CC-B66DFF27D6FE}"/>
              </a:ext>
            </a:extLst>
          </p:cNvPr>
          <p:cNvCxnSpPr>
            <a:cxnSpLocks/>
          </p:cNvCxnSpPr>
          <p:nvPr/>
        </p:nvCxnSpPr>
        <p:spPr>
          <a:xfrm>
            <a:off x="4961769" y="2998943"/>
            <a:ext cx="1851476" cy="1222343"/>
          </a:xfrm>
          <a:prstGeom prst="straightConnector1">
            <a:avLst/>
          </a:prstGeom>
          <a:ln>
            <a:solidFill>
              <a:srgbClr val="1670FF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1873D99-A999-99DD-3A26-889A3C0B7405}"/>
              </a:ext>
            </a:extLst>
          </p:cNvPr>
          <p:cNvCxnSpPr>
            <a:cxnSpLocks/>
            <a:stCxn id="18" idx="3"/>
            <a:endCxn id="23" idx="1"/>
          </p:cNvCxnSpPr>
          <p:nvPr/>
        </p:nvCxnSpPr>
        <p:spPr>
          <a:xfrm flipV="1">
            <a:off x="4812582" y="4295694"/>
            <a:ext cx="2104793" cy="1934"/>
          </a:xfrm>
          <a:prstGeom prst="straightConnector1">
            <a:avLst/>
          </a:prstGeom>
          <a:ln>
            <a:solidFill>
              <a:srgbClr val="1670FF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6F862AD6-5F11-C857-E3CA-4B06DE8E2E15}"/>
              </a:ext>
            </a:extLst>
          </p:cNvPr>
          <p:cNvCxnSpPr>
            <a:cxnSpLocks/>
          </p:cNvCxnSpPr>
          <p:nvPr/>
        </p:nvCxnSpPr>
        <p:spPr>
          <a:xfrm flipV="1">
            <a:off x="4916712" y="2998943"/>
            <a:ext cx="1885601" cy="1238322"/>
          </a:xfrm>
          <a:prstGeom prst="straightConnector1">
            <a:avLst/>
          </a:prstGeom>
          <a:ln>
            <a:solidFill>
              <a:srgbClr val="1670FF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C9D2E8A-CA02-C49B-F11E-69DB6117EB89}"/>
              </a:ext>
            </a:extLst>
          </p:cNvPr>
          <p:cNvCxnSpPr>
            <a:cxnSpLocks/>
            <a:stCxn id="4" idx="3"/>
            <a:endCxn id="16" idx="1"/>
          </p:cNvCxnSpPr>
          <p:nvPr/>
        </p:nvCxnSpPr>
        <p:spPr>
          <a:xfrm flipV="1">
            <a:off x="2092188" y="2932067"/>
            <a:ext cx="2138919" cy="286"/>
          </a:xfrm>
          <a:prstGeom prst="straightConnector1">
            <a:avLst/>
          </a:prstGeom>
          <a:ln>
            <a:solidFill>
              <a:srgbClr val="1670FF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0F10CCA1-217E-B30D-D13F-571CD9FC02DD}"/>
              </a:ext>
            </a:extLst>
          </p:cNvPr>
          <p:cNvCxnSpPr>
            <a:cxnSpLocks/>
            <a:stCxn id="9" idx="3"/>
            <a:endCxn id="18" idx="1"/>
          </p:cNvCxnSpPr>
          <p:nvPr/>
        </p:nvCxnSpPr>
        <p:spPr>
          <a:xfrm>
            <a:off x="2092188" y="4297628"/>
            <a:ext cx="2104794" cy="0"/>
          </a:xfrm>
          <a:prstGeom prst="straightConnector1">
            <a:avLst/>
          </a:prstGeom>
          <a:ln>
            <a:solidFill>
              <a:srgbClr val="1670FF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11E76458-75BF-5E4B-672D-14F964499849}"/>
              </a:ext>
            </a:extLst>
          </p:cNvPr>
          <p:cNvSpPr txBox="1"/>
          <p:nvPr/>
        </p:nvSpPr>
        <p:spPr>
          <a:xfrm>
            <a:off x="6545467" y="3237934"/>
            <a:ext cx="1359417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CA" sz="1500" dirty="0">
                <a:latin typeface="+mj-lt"/>
              </a:rPr>
              <a:t>Database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B0BAAFD-8F2E-7B51-5567-3FF577449663}"/>
              </a:ext>
            </a:extLst>
          </p:cNvPr>
          <p:cNvSpPr txBox="1"/>
          <p:nvPr/>
        </p:nvSpPr>
        <p:spPr>
          <a:xfrm>
            <a:off x="6545467" y="4607341"/>
            <a:ext cx="1359417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CA" sz="1500" dirty="0">
                <a:latin typeface="+mj-lt"/>
              </a:rPr>
              <a:t>FAQ Manual</a:t>
            </a:r>
          </a:p>
        </p:txBody>
      </p:sp>
      <p:sp>
        <p:nvSpPr>
          <p:cNvPr id="61" name="Text Placeholder 5">
            <a:extLst>
              <a:ext uri="{FF2B5EF4-FFF2-40B4-BE49-F238E27FC236}">
                <a16:creationId xmlns:a16="http://schemas.microsoft.com/office/drawing/2014/main" id="{7AE9080D-A62E-AA4A-B27A-6558CBD6ABE5}"/>
              </a:ext>
            </a:extLst>
          </p:cNvPr>
          <p:cNvSpPr txBox="1">
            <a:spLocks/>
          </p:cNvSpPr>
          <p:nvPr/>
        </p:nvSpPr>
        <p:spPr>
          <a:xfrm>
            <a:off x="316353" y="1208792"/>
            <a:ext cx="11297171" cy="515179"/>
          </a:xfrm>
          <a:prstGeom prst="rect">
            <a:avLst/>
          </a:prstGeom>
        </p:spPr>
        <p:txBody>
          <a:bodyPr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buNone/>
            </a:pPr>
            <a:r>
              <a:rPr lang="en-CA" dirty="0" err="1">
                <a:solidFill>
                  <a:srgbClr val="1670FF"/>
                </a:solidFill>
                <a:latin typeface="+mj-lt"/>
              </a:rPr>
              <a:t>ConnectMe</a:t>
            </a:r>
            <a:r>
              <a:rPr lang="en-CA" dirty="0">
                <a:solidFill>
                  <a:srgbClr val="1670FF"/>
                </a:solidFill>
                <a:latin typeface="+mj-lt"/>
              </a:rPr>
              <a:t> Inc. is a telecommunications company with cable, internet, and phone services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776AEC-C5C2-D008-F4BE-3B2140DD1EEA}"/>
              </a:ext>
            </a:extLst>
          </p:cNvPr>
          <p:cNvSpPr txBox="1"/>
          <p:nvPr/>
        </p:nvSpPr>
        <p:spPr>
          <a:xfrm>
            <a:off x="8941663" y="2444234"/>
            <a:ext cx="2330827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/>
            <a:r>
              <a:rPr lang="en-CA" dirty="0">
                <a:latin typeface="+mj-lt"/>
              </a:rPr>
              <a:t>Goals</a:t>
            </a:r>
          </a:p>
          <a:p>
            <a:pPr marL="285750" indent="-285750" fontAlgn="auto">
              <a:buFont typeface="Arial" panose="020B0604020202020204" pitchFamily="34" charset="0"/>
              <a:buChar char="•"/>
            </a:pPr>
            <a:r>
              <a:rPr lang="en-CA" dirty="0">
                <a:latin typeface="+mj-lt"/>
              </a:rPr>
              <a:t>Streamline bill payment services</a:t>
            </a:r>
          </a:p>
          <a:p>
            <a:pPr marL="285750" indent="-285750" fontAlgn="auto">
              <a:buFont typeface="Arial" panose="020B0604020202020204" pitchFamily="34" charset="0"/>
              <a:buChar char="•"/>
            </a:pPr>
            <a:endParaRPr lang="en-CA" dirty="0">
              <a:latin typeface="+mj-lt"/>
            </a:endParaRPr>
          </a:p>
          <a:p>
            <a:pPr marL="285750" indent="-285750" fontAlgn="auto">
              <a:buFont typeface="Arial" panose="020B0604020202020204" pitchFamily="34" charset="0"/>
              <a:buChar char="•"/>
            </a:pPr>
            <a:r>
              <a:rPr lang="en-CA" dirty="0">
                <a:latin typeface="+mj-lt"/>
              </a:rPr>
              <a:t>Provide 24/7 support</a:t>
            </a:r>
          </a:p>
          <a:p>
            <a:pPr marL="285750" indent="-285750" fontAlgn="auto">
              <a:buFont typeface="Arial" panose="020B0604020202020204" pitchFamily="34" charset="0"/>
              <a:buChar char="•"/>
            </a:pPr>
            <a:endParaRPr lang="en-CA" dirty="0">
              <a:latin typeface="+mj-lt"/>
            </a:endParaRPr>
          </a:p>
          <a:p>
            <a:pPr marL="285750" indent="-285750" fontAlgn="auto">
              <a:buFont typeface="Arial" panose="020B0604020202020204" pitchFamily="34" charset="0"/>
              <a:buChar char="•"/>
            </a:pPr>
            <a:r>
              <a:rPr lang="en-CA" dirty="0">
                <a:latin typeface="+mj-lt"/>
              </a:rPr>
              <a:t>Update account data in real-time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B5DE4336-AD7F-1E10-A3E2-B976ABEF7958}"/>
              </a:ext>
            </a:extLst>
          </p:cNvPr>
          <p:cNvSpPr/>
          <p:nvPr/>
        </p:nvSpPr>
        <p:spPr>
          <a:xfrm>
            <a:off x="8054072" y="3472715"/>
            <a:ext cx="778132" cy="515179"/>
          </a:xfrm>
          <a:prstGeom prst="rightArrow">
            <a:avLst/>
          </a:prstGeom>
          <a:solidFill>
            <a:srgbClr val="FFB600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552577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ED1E0B2-0440-F85E-027D-40EBDA946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3207757"/>
            <a:ext cx="10210800" cy="442486"/>
          </a:xfrm>
        </p:spPr>
        <p:txBody>
          <a:bodyPr>
            <a:noAutofit/>
          </a:bodyPr>
          <a:lstStyle/>
          <a:p>
            <a:pPr algn="ctr"/>
            <a:r>
              <a:rPr lang="en-US" sz="4500" b="1" dirty="0">
                <a:latin typeface="+mj-lt"/>
              </a:rPr>
              <a:t>Terminology You Should Know</a:t>
            </a:r>
          </a:p>
        </p:txBody>
      </p:sp>
    </p:spTree>
    <p:extLst>
      <p:ext uri="{BB962C8B-B14F-4D97-AF65-F5344CB8AC3E}">
        <p14:creationId xmlns:p14="http://schemas.microsoft.com/office/powerpoint/2010/main" val="2640342689"/>
      </p:ext>
    </p:extLst>
  </p:cSld>
  <p:clrMapOvr>
    <a:masterClrMapping/>
  </p:clrMapOvr>
</p:sld>
</file>

<file path=ppt/theme/theme1.xml><?xml version="1.0" encoding="utf-8"?>
<a:theme xmlns:a="http://schemas.openxmlformats.org/drawingml/2006/main" name="2021 Layouts">
  <a:themeElements>
    <a:clrScheme name="IBM Master Presentation 20170523 1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0064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2020 Template" id="{944F3D93-08F7-2645-AE1A-0F73B8EAB8BC}" vid="{95C3C7E3-996D-EC48-94CF-D6CBFFDFE1C1}"/>
    </a:ext>
  </a:extLst>
</a:theme>
</file>

<file path=ppt/theme/theme2.xml><?xml version="1.0" encoding="utf-8"?>
<a:theme xmlns:a="http://schemas.openxmlformats.org/drawingml/2006/main" name="Retrospect">
  <a:themeElements>
    <a:clrScheme name="Custom 3">
      <a:dk1>
        <a:srgbClr val="000000"/>
      </a:dk1>
      <a:lt1>
        <a:sysClr val="window" lastClr="FFFFFF"/>
      </a:lt1>
      <a:dk2>
        <a:srgbClr val="475760"/>
      </a:dk2>
      <a:lt2>
        <a:srgbClr val="D1D1D1"/>
      </a:lt2>
      <a:accent1>
        <a:srgbClr val="E12A3E"/>
      </a:accent1>
      <a:accent2>
        <a:srgbClr val="009CB2"/>
      </a:accent2>
      <a:accent3>
        <a:srgbClr val="E12A3E"/>
      </a:accent3>
      <a:accent4>
        <a:srgbClr val="009CB2"/>
      </a:accent4>
      <a:accent5>
        <a:srgbClr val="475760"/>
      </a:accent5>
      <a:accent6>
        <a:srgbClr val="D1D1D1"/>
      </a:accent6>
      <a:hlink>
        <a:srgbClr val="009CB2"/>
      </a:hlink>
      <a:folHlink>
        <a:srgbClr val="E12A3E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B23D573D-CB81-4D93-84F5-3F332E505160}" vid="{3F0FCCF4-F862-42D5-B82E-E18053DEB209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1_New IBM template</Template>
  <TotalTime>13062</TotalTime>
  <Words>880</Words>
  <Application>Microsoft Office PowerPoint</Application>
  <PresentationFormat>Widescreen</PresentationFormat>
  <Paragraphs>185</Paragraphs>
  <Slides>55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55</vt:i4>
      </vt:variant>
    </vt:vector>
  </HeadingPairs>
  <TitlesOfParts>
    <vt:vector size="65" baseType="lpstr">
      <vt:lpstr>.AppleSystemUIFont</vt:lpstr>
      <vt:lpstr>Aptos</vt:lpstr>
      <vt:lpstr>Arial</vt:lpstr>
      <vt:lpstr>Calibri</vt:lpstr>
      <vt:lpstr>Century Gothic</vt:lpstr>
      <vt:lpstr>Consolas</vt:lpstr>
      <vt:lpstr>IBM Plex Sans</vt:lpstr>
      <vt:lpstr>Wingdings</vt:lpstr>
      <vt:lpstr>2021 Layouts</vt:lpstr>
      <vt:lpstr>Retrospect</vt:lpstr>
      <vt:lpstr>Build a Watson AI Chatbot from Db2</vt:lpstr>
      <vt:lpstr>Agenda</vt:lpstr>
      <vt:lpstr>Overview of Watsonx Assistant</vt:lpstr>
      <vt:lpstr>What is Watsonx Assistant?</vt:lpstr>
      <vt:lpstr>How Does It Work?</vt:lpstr>
      <vt:lpstr>Planning Your Assistant</vt:lpstr>
      <vt:lpstr>Before building an assistant…</vt:lpstr>
      <vt:lpstr>Demo Example – ConnectMe Inc. </vt:lpstr>
      <vt:lpstr>Terminology You Should Know</vt:lpstr>
      <vt:lpstr>What are Actions and Phrases?</vt:lpstr>
      <vt:lpstr>What are Steps and Conditions?</vt:lpstr>
      <vt:lpstr>Let’s Build a Chatbot</vt:lpstr>
      <vt:lpstr>Create Watsonx Assistant Instance</vt:lpstr>
      <vt:lpstr>Create Watsonx Assistant</vt:lpstr>
      <vt:lpstr>Customize Web Chat</vt:lpstr>
      <vt:lpstr>Create Action From Scratch and Set Initial Phrase</vt:lpstr>
      <vt:lpstr>Add More Example Phrases</vt:lpstr>
      <vt:lpstr>Create First Step</vt:lpstr>
      <vt:lpstr>Add Custom Response Options</vt:lpstr>
      <vt:lpstr>Create Another Clarification Step</vt:lpstr>
      <vt:lpstr>Add Condition</vt:lpstr>
      <vt:lpstr>Create an Agent Handoff Step</vt:lpstr>
      <vt:lpstr>Connect to Agent</vt:lpstr>
      <vt:lpstr>Create Final Response Step</vt:lpstr>
      <vt:lpstr>Edit Response in JSON View</vt:lpstr>
      <vt:lpstr>End the Action</vt:lpstr>
      <vt:lpstr>Use Visualization Tool</vt:lpstr>
      <vt:lpstr>Preview Your Action</vt:lpstr>
      <vt:lpstr>Integrate with Db2i</vt:lpstr>
      <vt:lpstr>Create Table</vt:lpstr>
      <vt:lpstr>Create REST Server</vt:lpstr>
      <vt:lpstr>Create Service Commander Definition to Start Server</vt:lpstr>
      <vt:lpstr>Create OpenAPI Specification (in JSON format)</vt:lpstr>
      <vt:lpstr>Test OpenAPI Specification</vt:lpstr>
      <vt:lpstr>Build Custom Extension in Catelog</vt:lpstr>
      <vt:lpstr>Import OpenAPI Specification</vt:lpstr>
      <vt:lpstr>Add Extension to Watsonx Assistant</vt:lpstr>
      <vt:lpstr>Create New Action with Initial Step</vt:lpstr>
      <vt:lpstr>Create Step with Extension</vt:lpstr>
      <vt:lpstr>Create Success and Failure Steps</vt:lpstr>
      <vt:lpstr>Preview Your Action</vt:lpstr>
      <vt:lpstr>Duplicate Action and Update Phrase + Initial Step</vt:lpstr>
      <vt:lpstr>Create Clarification Step</vt:lpstr>
      <vt:lpstr>Create Step with Extension</vt:lpstr>
      <vt:lpstr>Create Final Step</vt:lpstr>
      <vt:lpstr>Preview Your Action</vt:lpstr>
      <vt:lpstr>Next Steps</vt:lpstr>
      <vt:lpstr>Add More Actions with Templates</vt:lpstr>
      <vt:lpstr>Adjust Default Actions</vt:lpstr>
      <vt:lpstr>Adjust Global Settings</vt:lpstr>
      <vt:lpstr>Any Questions?</vt:lpstr>
      <vt:lpstr>Important Links</vt:lpstr>
      <vt:lpstr>For More Information</vt:lpstr>
      <vt:lpstr>Build a Watson AI Chatbot from Db2 - Sanjula Ganepola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</dc:title>
  <dc:creator>Alison Butterill</dc:creator>
  <cp:lastModifiedBy>Sanjula Ganepola</cp:lastModifiedBy>
  <cp:revision>238</cp:revision>
  <dcterms:created xsi:type="dcterms:W3CDTF">2021-01-11T03:24:53Z</dcterms:created>
  <dcterms:modified xsi:type="dcterms:W3CDTF">2024-10-31T14:57:58Z</dcterms:modified>
</cp:coreProperties>
</file>